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oboto Mono SemiBold"/>
      <p:regular r:id="rId67"/>
      <p:bold r:id="rId68"/>
      <p:italic r:id="rId69"/>
      <p:boldItalic r:id="rId70"/>
    </p:embeddedFont>
    <p:embeddedFont>
      <p:font typeface="Raleway ExtraBold"/>
      <p:bold r:id="rId71"/>
      <p:boldItalic r:id="rId72"/>
    </p:embeddedFont>
    <p:embeddedFont>
      <p:font typeface="Poppins"/>
      <p:regular r:id="rId73"/>
      <p:bold r:id="rId74"/>
      <p:italic r:id="rId75"/>
      <p:boldItalic r:id="rId76"/>
    </p:embeddedFont>
    <p:embeddedFont>
      <p:font typeface="Poppins Light"/>
      <p:regular r:id="rId77"/>
      <p:bold r:id="rId78"/>
      <p:italic r:id="rId79"/>
      <p:boldItalic r:id="rId80"/>
    </p:embeddedFont>
    <p:embeddedFont>
      <p:font typeface="Roboto Mono"/>
      <p:regular r:id="rId81"/>
      <p:bold r:id="rId82"/>
      <p:italic r:id="rId83"/>
      <p:boldItalic r:id="rId84"/>
    </p:embeddedFont>
    <p:embeddedFont>
      <p:font typeface="Barlow"/>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boldItalic.fntdata"/><Relationship Id="rId83" Type="http://schemas.openxmlformats.org/officeDocument/2006/relationships/font" Target="fonts/RobotoMono-italic.fntdata"/><Relationship Id="rId42" Type="http://schemas.openxmlformats.org/officeDocument/2006/relationships/slide" Target="slides/slide37.xml"/><Relationship Id="rId86" Type="http://schemas.openxmlformats.org/officeDocument/2006/relationships/font" Target="fonts/Barlow-bold.fntdata"/><Relationship Id="rId41" Type="http://schemas.openxmlformats.org/officeDocument/2006/relationships/slide" Target="slides/slide36.xml"/><Relationship Id="rId85" Type="http://schemas.openxmlformats.org/officeDocument/2006/relationships/font" Target="fonts/Barlow-regular.fntdata"/><Relationship Id="rId44" Type="http://schemas.openxmlformats.org/officeDocument/2006/relationships/slide" Target="slides/slide39.xml"/><Relationship Id="rId88" Type="http://schemas.openxmlformats.org/officeDocument/2006/relationships/font" Target="fonts/Barlow-boldItalic.fntdata"/><Relationship Id="rId43" Type="http://schemas.openxmlformats.org/officeDocument/2006/relationships/slide" Target="slides/slide38.xml"/><Relationship Id="rId87" Type="http://schemas.openxmlformats.org/officeDocument/2006/relationships/font" Target="fonts/Barlow-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oppinsLight-boldItalic.fntdata"/><Relationship Id="rId82" Type="http://schemas.openxmlformats.org/officeDocument/2006/relationships/font" Target="fonts/RobotoMono-bold.fntdata"/><Relationship Id="rId81"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regular.fntdata"/><Relationship Id="rId72" Type="http://schemas.openxmlformats.org/officeDocument/2006/relationships/font" Target="fonts/RalewayExtraBold-boldItalic.fntdata"/><Relationship Id="rId31" Type="http://schemas.openxmlformats.org/officeDocument/2006/relationships/slide" Target="slides/slide26.xml"/><Relationship Id="rId75" Type="http://schemas.openxmlformats.org/officeDocument/2006/relationships/font" Target="fonts/Poppins-italic.fntdata"/><Relationship Id="rId30" Type="http://schemas.openxmlformats.org/officeDocument/2006/relationships/slide" Target="slides/slide25.xml"/><Relationship Id="rId74" Type="http://schemas.openxmlformats.org/officeDocument/2006/relationships/font" Target="fonts/Poppins-bold.fntdata"/><Relationship Id="rId33" Type="http://schemas.openxmlformats.org/officeDocument/2006/relationships/slide" Target="slides/slide28.xml"/><Relationship Id="rId77" Type="http://schemas.openxmlformats.org/officeDocument/2006/relationships/font" Target="fonts/PoppinsLight-regular.fntdata"/><Relationship Id="rId32" Type="http://schemas.openxmlformats.org/officeDocument/2006/relationships/slide" Target="slides/slide27.xml"/><Relationship Id="rId76" Type="http://schemas.openxmlformats.org/officeDocument/2006/relationships/font" Target="fonts/Poppins-boldItalic.fntdata"/><Relationship Id="rId35" Type="http://schemas.openxmlformats.org/officeDocument/2006/relationships/slide" Target="slides/slide30.xml"/><Relationship Id="rId79" Type="http://schemas.openxmlformats.org/officeDocument/2006/relationships/font" Target="fonts/PoppinsLight-italic.fntdata"/><Relationship Id="rId34" Type="http://schemas.openxmlformats.org/officeDocument/2006/relationships/slide" Target="slides/slide29.xml"/><Relationship Id="rId78" Type="http://schemas.openxmlformats.org/officeDocument/2006/relationships/font" Target="fonts/PoppinsLight-bold.fntdata"/><Relationship Id="rId71" Type="http://schemas.openxmlformats.org/officeDocument/2006/relationships/font" Target="fonts/RalewayExtraBold-bold.fntdata"/><Relationship Id="rId70" Type="http://schemas.openxmlformats.org/officeDocument/2006/relationships/font" Target="fonts/RobotoMonoSemiBold-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MonoSemiBold-bold.fntdata"/><Relationship Id="rId23" Type="http://schemas.openxmlformats.org/officeDocument/2006/relationships/slide" Target="slides/slide18.xml"/><Relationship Id="rId67" Type="http://schemas.openxmlformats.org/officeDocument/2006/relationships/font" Target="fonts/RobotoMonoSemiBold-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Semi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localhost:8360"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c1a5bdaf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g34c1a5bdaf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c1a5bdaff_0_47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c1a5bdaff_0_47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improved our focus to ensure that participants have minimal friction when interacting with Salesforce and the CTF scoring system.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Keep players in the moment by keeping the description of what they need to accomplish directly inline with the functionality to evaluate their challenge and issue their flags.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Minimized redundancy and maximized the spatial and temporal contiguity in order to give the players an environment that supports learning and retention.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c1a5bdaff_0_484: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c1a5bdaff_0_484: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lnSpc>
                <a:spcPct val="115000"/>
              </a:lnSpc>
              <a:spcBef>
                <a:spcPts val="1200"/>
              </a:spcBef>
              <a:spcAft>
                <a:spcPts val="0"/>
              </a:spcAft>
              <a:buNone/>
            </a:pPr>
            <a:r>
              <a:rPr lang="en" sz="1400"/>
              <a:t>Architecture diagram, demonstrate availability points, extensibility to work with other products and automation to make on demand deployment straightforward</a:t>
            </a:r>
            <a:endParaRPr sz="1400"/>
          </a:p>
          <a:p>
            <a:pPr indent="0" lvl="0" marL="0" rtl="0" algn="l">
              <a:spcBef>
                <a:spcPts val="120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c1a5bdaff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177" name="Google Shape;177;g34c1a5bdaff_0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c1a5bdaf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183" name="Google Shape;183;g34c1a5bdaff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c1a5bdaf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189" name="Google Shape;189;g34c1a5bdaff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c1a5bdaf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195" name="Google Shape;195;g34c1a5bdaff_0_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c1a5bdaf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202" name="Google Shape;202;g34c1a5bdaff_0_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c1a5bdaf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208" name="Google Shape;208;g34c1a5bdaff_0_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c1a5bdaf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Demo of integration</a:t>
            </a:r>
            <a:endParaRPr/>
          </a:p>
        </p:txBody>
      </p:sp>
      <p:sp>
        <p:nvSpPr>
          <p:cNvPr id="214" name="Google Shape;214;g34c1a5bdaff_0_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c1a5bdaf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c1a5bdaf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 on demonstration of integrated challenge solution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c1a5bda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c1a5bd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c1a5bdaf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rgbClr val="205CA0"/>
                </a:solidFill>
              </a:rPr>
              <a:t>Metrics on number of participants </a:t>
            </a:r>
            <a:endParaRPr>
              <a:solidFill>
                <a:schemeClr val="dk1"/>
              </a:solidFill>
            </a:endParaRPr>
          </a:p>
        </p:txBody>
      </p:sp>
      <p:sp>
        <p:nvSpPr>
          <p:cNvPr id="227" name="Google Shape;227;g34c1a5bdaff_0_5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4c1a5bdaf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rgbClr val="205CA0"/>
                </a:solidFill>
              </a:rPr>
              <a:t>Metrics on number of participants and number of correct answers in Secure the 'Force for DF19</a:t>
            </a:r>
            <a:endParaRPr>
              <a:solidFill>
                <a:schemeClr val="dk1"/>
              </a:solidFill>
            </a:endParaRPr>
          </a:p>
        </p:txBody>
      </p:sp>
      <p:sp>
        <p:nvSpPr>
          <p:cNvPr id="234" name="Google Shape;234;g34c1a5bdaff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c1a5bdaf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rgbClr val="205CA0"/>
                </a:solidFill>
              </a:rPr>
              <a:t>Metrics on interaction of participants</a:t>
            </a:r>
            <a:endParaRPr/>
          </a:p>
        </p:txBody>
      </p:sp>
      <p:sp>
        <p:nvSpPr>
          <p:cNvPr id="241" name="Google Shape;241;g34c1a5bdaff_0_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4c1a5bdaff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4c1a5bdaff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sz="1200">
                <a:solidFill>
                  <a:schemeClr val="dk1"/>
                </a:solidFill>
                <a:latin typeface="Calibri"/>
                <a:ea typeface="Calibri"/>
                <a:cs typeface="Calibri"/>
                <a:sym typeface="Calibri"/>
              </a:rPr>
              <a:t>Now that we have covered the Why we will go through the What.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c1a5bdaff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Audience Considerations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Developers/QA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Admins/Business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Teens</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a:solidFill>
                  <a:schemeClr val="dk1"/>
                </a:solidFill>
              </a:rPr>
              <a:t>Mixed audiences</a:t>
            </a:r>
            <a:endParaRPr/>
          </a:p>
        </p:txBody>
      </p:sp>
      <p:sp>
        <p:nvSpPr>
          <p:cNvPr id="255" name="Google Shape;255;g34c1a5bdaff_0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c1a5bdaff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step: Building challenges section</a:t>
            </a:r>
            <a:endParaRPr/>
          </a:p>
        </p:txBody>
      </p:sp>
      <p:sp>
        <p:nvSpPr>
          <p:cNvPr id="262" name="Google Shape;262;g34c1a5bdaff_0_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c1a5bdaff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Building challenges - Key considerations to keep in mind: appropriateness, difficulty, playability</a:t>
            </a:r>
            <a:endParaRPr/>
          </a:p>
        </p:txBody>
      </p:sp>
      <p:sp>
        <p:nvSpPr>
          <p:cNvPr id="269" name="Google Shape;269;g34c1a5bdaff_0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4c1a5bdaf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Building challenges - Key considerations to keep in mind: appropriateness, difficulty, playability</a:t>
            </a:r>
            <a:endParaRPr/>
          </a:p>
        </p:txBody>
      </p:sp>
      <p:sp>
        <p:nvSpPr>
          <p:cNvPr id="276" name="Google Shape;276;g34c1a5bdaff_0_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c1a5bdaff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Building challenges - Red flags</a:t>
            </a:r>
            <a:endParaRPr/>
          </a:p>
        </p:txBody>
      </p:sp>
      <p:sp>
        <p:nvSpPr>
          <p:cNvPr id="282" name="Google Shape;282;g34c1a5bdaff_0_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4c1a5bdaf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Building challenges - Red flags</a:t>
            </a:r>
            <a:endParaRPr/>
          </a:p>
        </p:txBody>
      </p:sp>
      <p:sp>
        <p:nvSpPr>
          <p:cNvPr id="289" name="Google Shape;289;g34c1a5bdaff_0_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c1a5bdaff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g34c1a5bdaff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4c1a5bdaff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Building challenges: collaboration is a great way to build good challenges.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stay focused</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limit the challenges to a small number of specific themes.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of the most prevalent security issues in your organization and target the challenges in that way.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Agile techniques are useful: collaboration, testing and reflection (retrospective) then iterating to hone the challenges.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Later in the How section we will review technology that can help.</a:t>
            </a:r>
            <a:endParaRPr/>
          </a:p>
        </p:txBody>
      </p:sp>
      <p:sp>
        <p:nvSpPr>
          <p:cNvPr id="295" name="Google Shape;295;g34c1a5bdaff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4c1a5bdaf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Time to get up and mingle to collaborate on challenges. Move to next slide for shared document based collaboration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(Hands on Activity) Interactive &amp; collaborative Challenge design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For now we are going to collaborate on building challenges. The whole group will collaborate on one or two security question challenges and then break up into smaller groups to build more. Challenges must be solvable but keep in mind that players all have different levels of skill and knowledge. When designing challenges, keep in mind that you can and should provide hints that players can use to avoid quitting in frustration. First, pick a theme to focus on.  Then remember:  Relevancy, Appropriateness, Interesting/engaging, Solvable, Reflective. Hands on challenge building. Get up and move around.</a:t>
            </a:r>
            <a:endParaRPr>
              <a:solidFill>
                <a:schemeClr val="dk1"/>
              </a:solidFill>
            </a:endParaRPr>
          </a:p>
          <a:p>
            <a:pPr indent="0" lvl="0" marL="0" rtl="0" algn="l">
              <a:spcBef>
                <a:spcPts val="1000"/>
              </a:spcBef>
              <a:spcAft>
                <a:spcPts val="0"/>
              </a:spcAft>
              <a:buNone/>
            </a:pPr>
            <a:r>
              <a:t/>
            </a:r>
            <a:endParaRPr/>
          </a:p>
        </p:txBody>
      </p:sp>
      <p:sp>
        <p:nvSpPr>
          <p:cNvPr id="302" name="Google Shape;302;g34c1a5bdaff_0_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c1a5bdaf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4c1a5bdaff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few minutes and call out challenge ideas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4c1a5bdaff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Making it easy to participate: 	Enrollment</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Depending on the audience this can include some friction but it should always be as easy as possible.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Differentiate TDX/DF from Security Essentials and other audience types (teens, etc.). Discuss planning out onboarding, player tooling requirements and tooling training</a:t>
            </a:r>
            <a:endParaRPr/>
          </a:p>
        </p:txBody>
      </p:sp>
      <p:sp>
        <p:nvSpPr>
          <p:cNvPr id="316" name="Google Shape;316;g34c1a5bdaff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4c1a5bdaf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easy to participate - Integration</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Integration can improve results.</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Salesforce API lent itself to integration and encourage discussion of other platforms/tools that could also benefit from a similar approach (AWS/Azure/GCP, Docker/K8s, SaaS)</a:t>
            </a:r>
            <a:endParaRPr/>
          </a:p>
        </p:txBody>
      </p:sp>
      <p:sp>
        <p:nvSpPr>
          <p:cNvPr id="323" name="Google Shape;323;g34c1a5bdaff_0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c1a5bdaff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easy to participate - Scoring</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Easy to participate means good, understandable scoring.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about goals that you want to accomplish and set the scoring appropriately.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want to maximize interaction so ensure that there are multiple ways to get on the board.</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 Think about how scoring will be structured to encourage more than just 1 top winner with the most points)</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Open discussion of scoring ideas.</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t/>
            </a:r>
            <a:endParaRPr/>
          </a:p>
        </p:txBody>
      </p:sp>
      <p:sp>
        <p:nvSpPr>
          <p:cNvPr id="331" name="Google Shape;331;g34c1a5bdaff_0_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c1a5bdaf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Making it fun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Get buy in early</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Engage interest, get buy in and sponsorship from leadership early.</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 Show management good ROI and they will help.</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Build a good case for what resources you will need, what time and money investments are required and the benefits that will come from it.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Work with groups of players to organize exclusive focused time to play.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about how to include everyone, even remote players (TDX/DF players did not need to sit in the lab area and could work on challenges from anywhere).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Open discussion of good ideas to get and build interest.</a:t>
            </a:r>
            <a:endParaRPr/>
          </a:p>
        </p:txBody>
      </p:sp>
      <p:sp>
        <p:nvSpPr>
          <p:cNvPr id="338" name="Google Shape;338;g34c1a5bdaff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c1a5bdaf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fun - </a:t>
            </a:r>
            <a:r>
              <a:rPr lang="en">
                <a:solidFill>
                  <a:schemeClr val="dk1"/>
                </a:solidFill>
              </a:rPr>
              <a:t>Communicate often</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Communicate early, often and effectively.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Not just about the actual event bus also in the planning.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Involve security teams, engineering leadership and management in the planning to ensure that everyone's interests are represented and considered.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Encourage collaboration in building challenges.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about how you can publicize the event, before, during and after to raise awareness (and also encourage people who thrive on recognition).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Be open about the expectations and results. Open discussion of good communication ideas</a:t>
            </a:r>
            <a:endParaRPr>
              <a:solidFill>
                <a:schemeClr val="dk1"/>
              </a:solidFill>
            </a:endParaRPr>
          </a:p>
        </p:txBody>
      </p:sp>
      <p:sp>
        <p:nvSpPr>
          <p:cNvPr id="345" name="Google Shape;345;g34c1a5bdaff_0_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c1a5bdaff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fun - </a:t>
            </a:r>
            <a:r>
              <a:rPr lang="en">
                <a:solidFill>
                  <a:schemeClr val="dk1"/>
                </a:solidFill>
              </a:rPr>
              <a:t>Incentives</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Incentives - Competition is good but recognition also helps (not just seeing name on leaderboard, think about other incentives, discuss Trailhead badges and other swag).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Think about multiple levels of reward to encourage everyone to participate even if they will not be the one with the most points.</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 Open discussion of rewards.</a:t>
            </a:r>
            <a:endParaRPr>
              <a:solidFill>
                <a:schemeClr val="dk1"/>
              </a:solidFill>
            </a:endParaRPr>
          </a:p>
        </p:txBody>
      </p:sp>
      <p:sp>
        <p:nvSpPr>
          <p:cNvPr id="352" name="Google Shape;352;g34c1a5bdaff_0_6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4c1a5bdaff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fun - Competitive - not bloodthirsty</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Fun means fun for everyone. Remember that people are all different and have different motivations.</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Some seek out public recognition and others avoid it.</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CTFs usually require some amount of competitiveness but it all should be friendly, not bloodthirsty.</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Collaboration should be encouraged, people work together to solve business problems, teamwork can be encouraged in the CTF (Codemash CTF example).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Attack &amp; defend style may work in some cases but be considerate of pitfalls of aggressive competition.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Open discussion of ideas to encourage collaboration and fun, open discussion of different motivators and rewards</a:t>
            </a:r>
            <a:endParaRPr/>
          </a:p>
        </p:txBody>
      </p:sp>
      <p:sp>
        <p:nvSpPr>
          <p:cNvPr id="359" name="Google Shape;359;g34c1a5bdaff_0_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c1a5bdaf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CTF competitions have been a staple at security events for years.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fun and competitive ways of showing off your skills and even learning about vulnerabilities and techniques you may not have known about.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Discuss how security finds value in CTF, how gamification is useful to attract and retain attention, how we struggle to get AppSec concepts to be retained</a:t>
            </a:r>
            <a:endParaRPr/>
          </a:p>
        </p:txBody>
      </p:sp>
      <p:sp>
        <p:nvSpPr>
          <p:cNvPr id="113" name="Google Shape;113;g34c1a5bdaff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c1a5bdaff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fun - </a:t>
            </a:r>
            <a:r>
              <a:rPr lang="en">
                <a:solidFill>
                  <a:schemeClr val="dk1"/>
                </a:solidFill>
              </a:rPr>
              <a:t>Managing challenge difficulty</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Making it fun also means managing challenge difficulty.</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The challenges used in CTFs should vary based on the capabilities of the participants.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Focusing on a specific audience is essential.</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Too broad, too easy, too complex are all ways to undermine the success of the CTF.</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 The end goal should be lasting internalized knowledge, not frustration</a:t>
            </a:r>
            <a:endParaRPr>
              <a:solidFill>
                <a:schemeClr val="dk1"/>
              </a:solidFill>
            </a:endParaRPr>
          </a:p>
        </p:txBody>
      </p:sp>
      <p:sp>
        <p:nvSpPr>
          <p:cNvPr id="366" name="Google Shape;366;g34c1a5bdaff_0_6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4c1a5bdaf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fun - </a:t>
            </a:r>
            <a:r>
              <a:rPr lang="en">
                <a:solidFill>
                  <a:schemeClr val="dk1"/>
                </a:solidFill>
              </a:rPr>
              <a:t>Managing challenge difficulty versus rewards (points)</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Points awarded should reflect the difficulty of challenges within the scope of your target audience.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Should be a good distribution of challenge difficulty, with higher difficulty resulting in more points awarded.</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Encourage participation by providing a path of gradually increasing difficulty levels and remember that this is a knowledge transfer and retention device so make sure that it is not just a game of getting the most points.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Also, challenges do not need to be just technical but can involve collaboration with other teams, groups, departments and/or systems (story of SSDL SA and the Security Essentials challenge to create an SA)</a:t>
            </a:r>
            <a:endParaRPr>
              <a:solidFill>
                <a:schemeClr val="dk1"/>
              </a:solidFill>
            </a:endParaRPr>
          </a:p>
        </p:txBody>
      </p:sp>
      <p:sp>
        <p:nvSpPr>
          <p:cNvPr id="373" name="Google Shape;373;g34c1a5bdaff_0_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c1a5bdaf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fun - Follow ups - post event </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The final consideration to make it fun is to follow up after the event.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Think of ways to build on the interest and success after the event is over.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Preplanning ways of sharing helps to build awareness, mindshare and interest.</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 Think of how you can use the buzz as feedback mechanism.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Include players in retrospectives to get their feedback on what worked well, what could be improved and what else they would like to see in future events.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Use the results to demonstrate your success to your investors.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Also think of how else you can use the results, such as identifying candidates for security champions. Since there is always a talent shortage in security you can even use this to poach engineers to join the security team.</a:t>
            </a:r>
            <a:endParaRPr/>
          </a:p>
        </p:txBody>
      </p:sp>
      <p:sp>
        <p:nvSpPr>
          <p:cNvPr id="379" name="Google Shape;379;g34c1a5bdaff_0_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4c1a5bdaf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Making it easy to run</a:t>
            </a:r>
            <a:endParaRPr>
              <a:solidFill>
                <a:schemeClr val="dk1"/>
              </a:solidFill>
            </a:endParaRPr>
          </a:p>
          <a:p>
            <a:pPr indent="0" lvl="0" marL="0" rtl="0" algn="l">
              <a:lnSpc>
                <a:spcPct val="115000"/>
              </a:lnSpc>
              <a:spcBef>
                <a:spcPts val="0"/>
              </a:spcBef>
              <a:spcAft>
                <a:spcPts val="0"/>
              </a:spcAft>
              <a:buNone/>
            </a:pPr>
            <a:r>
              <a:rPr lang="en">
                <a:solidFill>
                  <a:schemeClr val="dk1"/>
                </a:solidFill>
              </a:rPr>
              <a:t>	Authoring</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CTFs are not just all fun, they also require a good amount of effort all around.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already have more work than we can get to we are going to need to make this easy to run if we are going to be able to pull it off.</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Minimizing effort and friction everywhere possible will allow you to build the best experience possible and iterate on it so that is is always fresh, exciting and relevant. The first challenge is authoring challenges. In our hands on activity we developed some challenges but we want to ensure that we have ways of building and collaborating on challenges that can scale and are as easy to use as possible. A CTF is only as good as its challenges are. </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repetition is boring, our CTFs need to grow, change and evolve so we should be able to update easily.</a:t>
            </a:r>
            <a:endParaRPr/>
          </a:p>
        </p:txBody>
      </p:sp>
      <p:sp>
        <p:nvSpPr>
          <p:cNvPr id="386" name="Google Shape;386;g34c1a5bdaff_0_6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c1a5bdaff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Easy to run Integration</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engage the players attention on the ideas required to solve the challenges and learn the material, so we want to reduce the amount of non-essential work we ask of them.</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tight integrations can be beneficial by reducing overhead and allowing players to focus on the goal.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Integrations can also provide a richer environment and broader scope.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Poll the room about Juice Shop and talk about its CTF mode.</a:t>
            </a:r>
            <a:endParaRPr/>
          </a:p>
        </p:txBody>
      </p:sp>
      <p:sp>
        <p:nvSpPr>
          <p:cNvPr id="393" name="Google Shape;393;g34c1a5bdaff_0_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4c1a5bdaff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Easy to run Hosting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400" name="Google Shape;400;g34c1a5bdaff_0_6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c1a5bdaf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Easy to run Deployment</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Minimizing friction also means automating repetitive tasks. CI/CD can help by enabling rapid iteration as well as ensuring consistent, repeatable environments.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Discuss benefits of CI/CD, having multiple environments and supporting multiple CTF instances with different focuses and challenge sets</a:t>
            </a:r>
            <a:endParaRPr/>
          </a:p>
        </p:txBody>
      </p:sp>
      <p:sp>
        <p:nvSpPr>
          <p:cNvPr id="408" name="Google Shape;408;g34c1a5bdaff_0_6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c1a5bdaff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Easy to run Execution</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Repeatable CTFs in stable environments allow you to achieve repeated successes with minimal effort.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Make sure your CTF environment is aligned with your policies and requirements.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Expose your environments only as much as makes sense.</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 Keep in mind what information you are exposing in your CTF and control access appropriately.</a:t>
            </a:r>
            <a:endParaRPr/>
          </a:p>
        </p:txBody>
      </p:sp>
      <p:sp>
        <p:nvSpPr>
          <p:cNvPr id="415" name="Google Shape;415;g34c1a5bdaff_0_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c1a5bdaff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on to the How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Tools used for this session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CTFd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Heroku/AWS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Node.js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Custom code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Docker (optional)</a:t>
            </a:r>
            <a:endParaRPr>
              <a:solidFill>
                <a:schemeClr val="dk1"/>
              </a:solidFill>
            </a:endParaRPr>
          </a:p>
          <a:p>
            <a:pPr indent="0" lvl="0" marL="0" rtl="0" algn="l">
              <a:spcBef>
                <a:spcPts val="0"/>
              </a:spcBef>
              <a:spcAft>
                <a:spcPts val="0"/>
              </a:spcAft>
              <a:buNone/>
            </a:pPr>
            <a:r>
              <a:t/>
            </a:r>
            <a:endParaRPr/>
          </a:p>
        </p:txBody>
      </p:sp>
      <p:sp>
        <p:nvSpPr>
          <p:cNvPr id="422" name="Google Shape;422;g34c1a5bdaff_0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c1a5bdaff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possible utilities to help build a repeatable process</a:t>
            </a:r>
            <a:endParaRPr/>
          </a:p>
          <a:p>
            <a:pPr indent="0" lvl="0" marL="0" rtl="0" algn="l">
              <a:spcBef>
                <a:spcPts val="0"/>
              </a:spcBef>
              <a:spcAft>
                <a:spcPts val="1000"/>
              </a:spcAft>
              <a:buClr>
                <a:schemeClr val="dk1"/>
              </a:buClr>
              <a:buSzPts val="1100"/>
              <a:buFont typeface="Arial"/>
              <a:buNone/>
            </a:pPr>
            <a:r>
              <a:t/>
            </a:r>
            <a:endParaRPr/>
          </a:p>
        </p:txBody>
      </p:sp>
      <p:sp>
        <p:nvSpPr>
          <p:cNvPr id="434" name="Google Shape;434;g34c1a5bdaff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c1a5bdaf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c1a5bdaf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Discuss theories of learning,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discuss discredited learning pyramid (how the original intent did not have percentages associated to it, how the numbers are suspiciously round, if reading is only 10% how are we expected to retain the learning pyramid if we are just reading about it).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Discuss Cisco commissioned study on multimodal learning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c1a5bdaff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4c1a5bdaff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editing/building here</a:t>
            </a:r>
            <a:endParaRPr/>
          </a:p>
          <a:p>
            <a:pPr indent="0" lvl="0" marL="0" rtl="0" algn="l">
              <a:spcBef>
                <a:spcPts val="0"/>
              </a:spcBef>
              <a:spcAft>
                <a:spcPts val="0"/>
              </a:spcAft>
              <a:buNone/>
            </a:pPr>
            <a:r>
              <a:rPr lang="en"/>
              <a:t>Be sure to point out the CTFd import customization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4c1a5bdaff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Now that we have an easy to run environment we also want to make sure that we use it effectively.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CTF is not just for having fun, we want to adhere to our goal of using learning principles to effectively teach our players valuable skills and increase their retention of those skills.</a:t>
            </a:r>
            <a:endParaRPr sz="1200">
              <a:solidFill>
                <a:schemeClr val="dk1"/>
              </a:solidFill>
              <a:latin typeface="Calibri"/>
              <a:ea typeface="Calibri"/>
              <a:cs typeface="Calibri"/>
              <a:sym typeface="Calibri"/>
            </a:endParaRPr>
          </a:p>
          <a:p>
            <a:pPr indent="0" lvl="0" marL="0" rtl="0" algn="l">
              <a:spcBef>
                <a:spcPts val="1000"/>
              </a:spcBef>
              <a:spcAft>
                <a:spcPts val="1000"/>
              </a:spcAft>
              <a:buClr>
                <a:schemeClr val="dk1"/>
              </a:buClr>
              <a:buSzPts val="1100"/>
              <a:buFont typeface="Arial"/>
              <a:buNone/>
            </a:pPr>
            <a:r>
              <a:rPr lang="en" sz="1200">
                <a:solidFill>
                  <a:schemeClr val="dk1"/>
                </a:solidFill>
                <a:latin typeface="Calibri"/>
                <a:ea typeface="Calibri"/>
                <a:cs typeface="Calibri"/>
                <a:sym typeface="Calibri"/>
              </a:rPr>
              <a:t> Metrics and measurements will help us to demonstrate our success.</a:t>
            </a:r>
            <a:endParaRPr/>
          </a:p>
        </p:txBody>
      </p:sp>
      <p:sp>
        <p:nvSpPr>
          <p:cNvPr id="448" name="Google Shape;448;g34c1a5bdaff_0_7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c1a5bdaff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Effectiveness Post event measurements</a:t>
            </a:r>
            <a:endParaRPr>
              <a:solidFill>
                <a:schemeClr val="dk1"/>
              </a:solidFill>
            </a:endParaRPr>
          </a:p>
          <a:p>
            <a:pPr indent="0" lvl="0" marL="0" rtl="0" algn="l">
              <a:spcBef>
                <a:spcPts val="0"/>
              </a:spcBef>
              <a:spcAft>
                <a:spcPts val="0"/>
              </a:spcAft>
              <a:buNone/>
            </a:pPr>
            <a:r>
              <a:rPr lang="en" sz="1200">
                <a:solidFill>
                  <a:schemeClr val="dk1"/>
                </a:solidFill>
                <a:latin typeface="Calibri"/>
                <a:ea typeface="Calibri"/>
                <a:cs typeface="Calibri"/>
                <a:sym typeface="Calibri"/>
              </a:rPr>
              <a:t>We discussed earlier how we can keep communicating after the event is over to help build ongoing involvement and iterate.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Running one successful event should lead to a desire to run more.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As many of us know, once you play a CTF you usually want to play another one.</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Take  feedback,follow up with players, update and evolve challenges will take you from the finish line of your first event to the starting line of your next</a:t>
            </a:r>
            <a:endParaRPr/>
          </a:p>
        </p:txBody>
      </p:sp>
      <p:sp>
        <p:nvSpPr>
          <p:cNvPr id="455" name="Google Shape;455;g34c1a5bdaff_0_7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c1a5bdaff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How to communicate results? Dashboards!</a:t>
            </a:r>
            <a:endParaRPr>
              <a:solidFill>
                <a:schemeClr val="dk1"/>
              </a:solidFill>
            </a:endParaRPr>
          </a:p>
          <a:p>
            <a:pPr indent="0" lvl="0" marL="0" rtl="0" algn="l">
              <a:lnSpc>
                <a:spcPct val="115000"/>
              </a:lnSpc>
              <a:spcBef>
                <a:spcPts val="0"/>
              </a:spcBef>
              <a:spcAft>
                <a:spcPts val="0"/>
              </a:spcAft>
              <a:buNone/>
            </a:pPr>
            <a:r>
              <a:rPr lang="en">
                <a:solidFill>
                  <a:schemeClr val="dk1"/>
                </a:solidFill>
              </a:rPr>
              <a:t>Effectiveness Communicating results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2" name="Google Shape;462;g34c1a5bdaff_0_7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c1a5bdaf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4c1a5bdaf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4c1a5bdaf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4c1a5bdaf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reports here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4c1a5bdaff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4c1a5bdaff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vulnerable systems/applications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487ee78f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487ee78f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gamified security stuff: Threat Modeling games: Elevation of Privilege, Cumulus</a:t>
            </a:r>
            <a:endParaRPr/>
          </a:p>
          <a:p>
            <a:pPr indent="0" lvl="0" marL="0" rtl="0" algn="l">
              <a:spcBef>
                <a:spcPts val="0"/>
              </a:spcBef>
              <a:spcAft>
                <a:spcPts val="0"/>
              </a:spcAft>
              <a:buNone/>
            </a:pPr>
            <a:r>
              <a:rPr lang="en" u="sng">
                <a:solidFill>
                  <a:schemeClr val="hlink"/>
                </a:solidFill>
                <a:hlinkClick r:id="rId2"/>
              </a:rPr>
              <a:t>http://localhost:8360</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4c1a5bdaff_0_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Conclusion</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Why: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incorporate formalized learning principles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SF successes (engagement time and number of challenges),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increase security knowledge, keep it top of mind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improve retention of concepts</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What: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audience considerations,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challenge [relevancy, appropriateness, interesting/engaging, solvable, reflective],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red flags [obscurity, non-relevant, open ended],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collaborative challenge building techniques,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easy to enroll,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easy to use,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fun by communicating early and often,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appropriate incentives,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friendly competition, and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following up.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easy to run with easy challenge collaboration,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good integrations,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reusable pipeline</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consistent deployment.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effective with good measurements and metrics,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iterative processes to improve future CTFs and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clearly communicating results</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challenges,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automating build and deployment,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hosting and access control,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enhancing the experience with custom capabilities,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dashboards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implementing self provisioning</a:t>
            </a:r>
            <a:endParaRPr sz="1200">
              <a:solidFill>
                <a:schemeClr val="dk1"/>
              </a:solidFill>
              <a:latin typeface="Calibri"/>
              <a:ea typeface="Calibri"/>
              <a:cs typeface="Calibri"/>
              <a:sym typeface="Calibri"/>
            </a:endParaRPr>
          </a:p>
          <a:p>
            <a:pPr indent="0" lvl="0" marL="0" rtl="0" algn="l">
              <a:lnSpc>
                <a:spcPct val="100000"/>
              </a:lnSpc>
              <a:spcBef>
                <a:spcPts val="1000"/>
              </a:spcBef>
              <a:spcAft>
                <a:spcPts val="0"/>
              </a:spcAft>
              <a:buSzPts val="1100"/>
              <a:buNone/>
            </a:pPr>
            <a:r>
              <a:t/>
            </a:r>
            <a:endParaRPr/>
          </a:p>
        </p:txBody>
      </p:sp>
      <p:sp>
        <p:nvSpPr>
          <p:cNvPr id="502" name="Google Shape;502;g34c1a5bdaff_0_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4c1a5bdaff_0_9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Conclusion</a:t>
            </a:r>
            <a:endParaRPr>
              <a:solidFill>
                <a:schemeClr val="dk1"/>
              </a:solidFill>
            </a:endParaRPr>
          </a:p>
          <a:p>
            <a:pPr indent="0" lvl="0" marL="0" rtl="0" algn="l">
              <a:spcBef>
                <a:spcPts val="0"/>
              </a:spcBef>
              <a:spcAft>
                <a:spcPts val="0"/>
              </a:spcAft>
              <a:buSzPts val="1100"/>
              <a:buNone/>
            </a:pPr>
            <a:r>
              <a:rPr lang="en" sz="1200">
                <a:solidFill>
                  <a:schemeClr val="dk1"/>
                </a:solidFill>
                <a:latin typeface="Calibri"/>
                <a:ea typeface="Calibri"/>
                <a:cs typeface="Calibri"/>
                <a:sym typeface="Calibri"/>
              </a:rPr>
              <a:t>Why: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incorporate formalized learning principles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SF successes (engagement time and number of challenges),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increase security knowledge, keep it top of mind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improve retention of concepts</a:t>
            </a:r>
            <a:endParaRPr sz="1200">
              <a:solidFill>
                <a:schemeClr val="dk1"/>
              </a:solidFill>
              <a:latin typeface="Calibri"/>
              <a:ea typeface="Calibri"/>
              <a:cs typeface="Calibri"/>
              <a:sym typeface="Calibri"/>
            </a:endParaRPr>
          </a:p>
          <a:p>
            <a:pPr indent="0" lvl="0" marL="0" rtl="0" algn="l">
              <a:spcBef>
                <a:spcPts val="1000"/>
              </a:spcBef>
              <a:spcAft>
                <a:spcPts val="0"/>
              </a:spcAft>
              <a:buSzPts val="1100"/>
              <a:buNone/>
            </a:pPr>
            <a:r>
              <a:rPr lang="en" sz="1200">
                <a:solidFill>
                  <a:schemeClr val="dk1"/>
                </a:solidFill>
                <a:latin typeface="Calibri"/>
                <a:ea typeface="Calibri"/>
                <a:cs typeface="Calibri"/>
                <a:sym typeface="Calibri"/>
              </a:rPr>
              <a:t>What: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audience considerations,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challenge [relevancy, appropriateness, interesting/engaging, solvable, reflective],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red flags [obscurity, non-relevant, open ended],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collaborative challenge building techniques,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easy to enroll,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easy to use,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fun by communicating early and often,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appropriate incentives,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friendly competition, and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following up.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easy to run with easy challenge collaboration,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good integrations,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reusable pipeline</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consistent deployment.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Making it effective with good measurements and metrics,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iterative processes to improve future CTFs and </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clearly communicating results</a:t>
            </a:r>
            <a:endParaRPr sz="1200">
              <a:solidFill>
                <a:schemeClr val="dk1"/>
              </a:solidFill>
              <a:latin typeface="Calibri"/>
              <a:ea typeface="Calibri"/>
              <a:cs typeface="Calibri"/>
              <a:sym typeface="Calibri"/>
            </a:endParaRPr>
          </a:p>
          <a:p>
            <a:pPr indent="0" lvl="0" marL="0" rtl="0" algn="l">
              <a:spcBef>
                <a:spcPts val="1000"/>
              </a:spcBef>
              <a:spcAft>
                <a:spcPts val="0"/>
              </a:spcAft>
              <a:buSzPts val="1100"/>
              <a:buNone/>
            </a:pPr>
            <a:r>
              <a:rPr lang="en" sz="1200">
                <a:solidFill>
                  <a:schemeClr val="dk1"/>
                </a:solidFill>
                <a:latin typeface="Calibri"/>
                <a:ea typeface="Calibri"/>
                <a:cs typeface="Calibri"/>
                <a:sym typeface="Calibri"/>
              </a:rPr>
              <a:t>How: </a:t>
            </a:r>
            <a:endParaRPr sz="1200">
              <a:solidFill>
                <a:schemeClr val="dk1"/>
              </a:solidFill>
              <a:latin typeface="Calibri"/>
              <a:ea typeface="Calibri"/>
              <a:cs typeface="Calibri"/>
              <a:sym typeface="Calibri"/>
            </a:endParaRPr>
          </a:p>
          <a:p>
            <a:pPr indent="-304800" lvl="0" marL="457200" rtl="0" algn="l">
              <a:spcBef>
                <a:spcPts val="10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challenges,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automating build and deployment,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hosting and access control,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enhancing the experience with custom capabilities,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dashboards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implementing self provisioning</a:t>
            </a:r>
            <a:endParaRPr sz="1200">
              <a:solidFill>
                <a:schemeClr val="dk1"/>
              </a:solidFill>
              <a:latin typeface="Calibri"/>
              <a:ea typeface="Calibri"/>
              <a:cs typeface="Calibri"/>
              <a:sym typeface="Calibri"/>
            </a:endParaRPr>
          </a:p>
          <a:p>
            <a:pPr indent="0" lvl="0" marL="0" rtl="0" algn="l">
              <a:lnSpc>
                <a:spcPct val="100000"/>
              </a:lnSpc>
              <a:spcBef>
                <a:spcPts val="1000"/>
              </a:spcBef>
              <a:spcAft>
                <a:spcPts val="0"/>
              </a:spcAft>
              <a:buSzPts val="1100"/>
              <a:buNone/>
            </a:pPr>
            <a:r>
              <a:t/>
            </a:r>
            <a:endParaRPr/>
          </a:p>
        </p:txBody>
      </p:sp>
      <p:sp>
        <p:nvSpPr>
          <p:cNvPr id="514" name="Google Shape;514;g34c1a5bdaff_0_9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c1a5bdaff_0_36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4c1a5bdaff_0_36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Since i have played CTFs decided to build on a CTF as a learning tool</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not just because it would be fun, but because there is solid research showing that attention and retention increase with multimodal learning.</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Brief coverage of 2 separate audiences (internal engineers &amp; customer developers)</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most significant increase is when the learner is an active participant in the training.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Discuss Salesforce shared security concepts, security training targeted at admins and developers and how we wanted to increase interaction and therefore retention.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Using Juice Shop for internal and deliberately insecure Org as a basis for challenges.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Direct manipulation of a real world experience, i.e. performing all of the steps required to turn an insecure Salesforce challenge org into a more secure one, ensures that the participants will be learning in a way with the the highest measured success rate.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Talk about quadrant 3 and the Direct Manipulation Principle.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4c1a5bdaff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Resources</a:t>
            </a:r>
            <a:endParaRPr>
              <a:solidFill>
                <a:schemeClr val="dk1"/>
              </a:solidFill>
            </a:endParaRPr>
          </a:p>
          <a:p>
            <a:pPr indent="0" lvl="0" marL="0" rtl="0" algn="l">
              <a:lnSpc>
                <a:spcPct val="115000"/>
              </a:lnSpc>
              <a:spcBef>
                <a:spcPts val="0"/>
              </a:spcBef>
              <a:spcAft>
                <a:spcPts val="0"/>
              </a:spcAft>
              <a:buNone/>
            </a:pPr>
            <a:r>
              <a:rPr lang="en">
                <a:solidFill>
                  <a:schemeClr val="dk1"/>
                </a:solidFill>
              </a:rPr>
              <a:t>Samurai WTF to provision Juice Shop and tooling (ZAP, SQLMap, etc)</a:t>
            </a:r>
            <a:endParaRPr>
              <a:solidFill>
                <a:schemeClr val="dk1"/>
              </a:solidFill>
            </a:endParaRPr>
          </a:p>
          <a:p>
            <a:pPr indent="0" lvl="0" marL="0" rtl="0" algn="l">
              <a:spcBef>
                <a:spcPts val="0"/>
              </a:spcBef>
              <a:spcAft>
                <a:spcPts val="0"/>
              </a:spcAft>
              <a:buNone/>
            </a:pPr>
            <a:r>
              <a:t/>
            </a:r>
            <a:endParaRPr/>
          </a:p>
        </p:txBody>
      </p:sp>
      <p:sp>
        <p:nvSpPr>
          <p:cNvPr id="526" name="Google Shape;526;g34c1a5bdaff_0_8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4c1a5bdaff_1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5" name="Google Shape;535;g34c1a5bdaff_1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c1a5bdaff_0_45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c1a5bdaff_0_45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Discuss audience types, previous security interaction, etc. </a:t>
            </a:r>
            <a:endParaRPr sz="12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Discuss how CTF is being developed for internal engineer training, cite approximate ratio of security to engineers at Salesforce. Describe onboarding bootcamp and the role of Security Essentials as part of that (was 1 day of semi-hands on training, now moving to integrate CTF throughout the entire week)</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Discuss a bit about TDX &amp; DF audiences &amp; successes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c1a5bdaff_0_46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c1a5bdaff_0_46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goal is using the gamification aspect CTFs to increase knowledge, then interaction is key. </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needed to have something approachable and easy to use.</a:t>
            </a:r>
            <a:endParaRPr sz="1200">
              <a:solidFill>
                <a:schemeClr val="dk1"/>
              </a:solidFill>
              <a:latin typeface="Calibri"/>
              <a:ea typeface="Calibri"/>
              <a:cs typeface="Calibri"/>
              <a:sym typeface="Calibri"/>
            </a:endParaRPr>
          </a:p>
          <a:p>
            <a:pPr indent="0" lvl="0" marL="0" rtl="0" algn="l">
              <a:spcBef>
                <a:spcPts val="1000"/>
              </a:spcBef>
              <a:spcAft>
                <a:spcPts val="0"/>
              </a:spcAft>
              <a:buNone/>
            </a:pPr>
            <a:r>
              <a:rPr lang="en" sz="1200">
                <a:solidFill>
                  <a:schemeClr val="dk1"/>
                </a:solidFill>
                <a:latin typeface="Calibri"/>
                <a:ea typeface="Calibri"/>
                <a:cs typeface="Calibri"/>
                <a:sym typeface="Calibri"/>
              </a:rPr>
              <a:t>are competing for limited time and attention, so it is not enough just to draw them in with an initial pitch, we need the entire experience to be smooth and engaging the whole time they are playing the CTF. </a:t>
            </a:r>
            <a:endParaRPr sz="1200">
              <a:solidFill>
                <a:schemeClr val="dk1"/>
              </a:solidFill>
              <a:latin typeface="Calibri"/>
              <a:ea typeface="Calibri"/>
              <a:cs typeface="Calibri"/>
              <a:sym typeface="Calibri"/>
            </a:endParaRPr>
          </a:p>
          <a:p>
            <a:pPr indent="0" lvl="0" marL="0" rtl="0" algn="l">
              <a:spcBef>
                <a:spcPts val="1000"/>
              </a:spcBef>
              <a:spcAft>
                <a:spcPts val="1000"/>
              </a:spcAft>
              <a:buNone/>
            </a:pPr>
            <a:r>
              <a:rPr lang="en" sz="1200">
                <a:solidFill>
                  <a:schemeClr val="dk1"/>
                </a:solidFill>
                <a:latin typeface="Calibri"/>
                <a:ea typeface="Calibri"/>
                <a:cs typeface="Calibri"/>
                <a:sym typeface="Calibri"/>
              </a:rPr>
              <a:t>Having an integrated and straightforward experience to evaluate the participants success and track their progress was essential to maintain interaction and maximize 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c1a5bdaff_0_46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c1a5bdaff_0_46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a:t>When you are trying to perform security education in this environment you need something compelling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Slide 1">
  <p:cSld name="Master Slide 1">
    <p:spTree>
      <p:nvGrpSpPr>
        <p:cNvPr id="50" name="Shape 50"/>
        <p:cNvGrpSpPr/>
        <p:nvPr/>
      </p:nvGrpSpPr>
      <p:grpSpPr>
        <a:xfrm>
          <a:off x="0" y="0"/>
          <a:ext cx="0" cy="0"/>
          <a:chOff x="0" y="0"/>
          <a:chExt cx="0" cy="0"/>
        </a:xfrm>
      </p:grpSpPr>
      <p:sp>
        <p:nvSpPr>
          <p:cNvPr id="51" name="Google Shape;51;p13"/>
          <p:cNvSpPr/>
          <p:nvPr>
            <p:ph idx="2" type="pic"/>
          </p:nvPr>
        </p:nvSpPr>
        <p:spPr>
          <a:xfrm>
            <a:off x="0" y="0"/>
            <a:ext cx="9144000" cy="51435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Slide 7">
  <p:cSld name="Master Slide 7">
    <p:spTree>
      <p:nvGrpSpPr>
        <p:cNvPr id="52" name="Shape 52"/>
        <p:cNvGrpSpPr/>
        <p:nvPr/>
      </p:nvGrpSpPr>
      <p:grpSpPr>
        <a:xfrm>
          <a:off x="0" y="0"/>
          <a:ext cx="0" cy="0"/>
          <a:chOff x="0" y="0"/>
          <a:chExt cx="0" cy="0"/>
        </a:xfrm>
      </p:grpSpPr>
      <p:sp>
        <p:nvSpPr>
          <p:cNvPr id="53" name="Google Shape;53;p14"/>
          <p:cNvSpPr/>
          <p:nvPr>
            <p:ph idx="2" type="pic"/>
          </p:nvPr>
        </p:nvSpPr>
        <p:spPr>
          <a:xfrm>
            <a:off x="0" y="0"/>
            <a:ext cx="9144000" cy="2571750"/>
          </a:xfrm>
          <a:prstGeom prst="rect">
            <a:avLst/>
          </a:prstGeom>
          <a:noFill/>
          <a:ln>
            <a:noFill/>
          </a:ln>
        </p:spPr>
      </p:sp>
      <p:sp>
        <p:nvSpPr>
          <p:cNvPr id="54" name="Google Shape;54;p14"/>
          <p:cNvSpPr/>
          <p:nvPr>
            <p:ph idx="3" type="pic"/>
          </p:nvPr>
        </p:nvSpPr>
        <p:spPr>
          <a:xfrm>
            <a:off x="730127" y="1176933"/>
            <a:ext cx="2301204" cy="2789634"/>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55" name="Shape 55"/>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Slide 2">
  <p:cSld name="Master Slide 2">
    <p:spTree>
      <p:nvGrpSpPr>
        <p:cNvPr id="56" name="Shape 56"/>
        <p:cNvGrpSpPr/>
        <p:nvPr/>
      </p:nvGrpSpPr>
      <p:grpSpPr>
        <a:xfrm>
          <a:off x="0" y="0"/>
          <a:ext cx="0" cy="0"/>
          <a:chOff x="0" y="0"/>
          <a:chExt cx="0" cy="0"/>
        </a:xfrm>
      </p:grpSpPr>
      <p:sp>
        <p:nvSpPr>
          <p:cNvPr id="57" name="Google Shape;57;p16"/>
          <p:cNvSpPr/>
          <p:nvPr>
            <p:ph idx="2" type="pic"/>
          </p:nvPr>
        </p:nvSpPr>
        <p:spPr>
          <a:xfrm>
            <a:off x="3886200" y="1"/>
            <a:ext cx="5257800" cy="514349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58" name="Shape 58"/>
        <p:cNvGrpSpPr/>
        <p:nvPr/>
      </p:nvGrpSpPr>
      <p:grpSpPr>
        <a:xfrm>
          <a:off x="0" y="0"/>
          <a:ext cx="0" cy="0"/>
          <a:chOff x="0" y="0"/>
          <a:chExt cx="0" cy="0"/>
        </a:xfrm>
      </p:grpSpPr>
      <p:sp>
        <p:nvSpPr>
          <p:cNvPr id="59" name="Google Shape;59;p17"/>
          <p:cNvSpPr txBox="1"/>
          <p:nvPr>
            <p:ph type="title"/>
          </p:nvPr>
        </p:nvSpPr>
        <p:spPr>
          <a:xfrm>
            <a:off x="470641" y="69710"/>
            <a:ext cx="8085600" cy="8448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2"/>
              </a:buClr>
              <a:buSzPts val="2700"/>
              <a:buFont typeface="Calibri"/>
              <a:buNone/>
              <a:defRPr b="1" i="0">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7"/>
          <p:cNvSpPr txBox="1"/>
          <p:nvPr>
            <p:ph idx="1" type="body"/>
          </p:nvPr>
        </p:nvSpPr>
        <p:spPr>
          <a:xfrm>
            <a:off x="486583" y="1026368"/>
            <a:ext cx="8327100" cy="3522000"/>
          </a:xfrm>
          <a:prstGeom prst="rect">
            <a:avLst/>
          </a:prstGeom>
          <a:noFill/>
          <a:ln>
            <a:noFill/>
          </a:ln>
        </p:spPr>
        <p:txBody>
          <a:bodyPr anchorCtr="0" anchor="t" bIns="0" lIns="0" spcFirstLastPara="1" rIns="0" wrap="square" tIns="0">
            <a:normAutofit/>
          </a:bodyPr>
          <a:lstStyle>
            <a:lvl1pPr indent="-342900" lvl="0" marL="457200" algn="l">
              <a:lnSpc>
                <a:spcPct val="95000"/>
              </a:lnSpc>
              <a:spcBef>
                <a:spcPts val="1200"/>
              </a:spcBef>
              <a:spcAft>
                <a:spcPts val="0"/>
              </a:spcAft>
              <a:buSzPts val="1800"/>
              <a:buFont typeface="Calibri"/>
              <a:buChar char="●"/>
              <a:defRPr/>
            </a:lvl1pPr>
            <a:lvl2pPr indent="-317500" lvl="1" marL="914400" algn="l">
              <a:lnSpc>
                <a:spcPct val="90000"/>
              </a:lnSpc>
              <a:spcBef>
                <a:spcPts val="600"/>
              </a:spcBef>
              <a:spcAft>
                <a:spcPts val="0"/>
              </a:spcAft>
              <a:buSzPts val="1400"/>
              <a:buChar char="○"/>
              <a:defRPr/>
            </a:lvl2pPr>
            <a:lvl3pPr indent="-298450" lvl="2" marL="1371600" algn="l">
              <a:lnSpc>
                <a:spcPct val="90000"/>
              </a:lnSpc>
              <a:spcBef>
                <a:spcPts val="500"/>
              </a:spcBef>
              <a:spcAft>
                <a:spcPts val="0"/>
              </a:spcAft>
              <a:buSzPts val="11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1200"/>
              </a:spcBef>
              <a:spcAft>
                <a:spcPts val="0"/>
              </a:spcAft>
              <a:buClr>
                <a:schemeClr val="dk1"/>
              </a:buClr>
              <a:buSzPts val="1400"/>
              <a:buChar char="●"/>
              <a:defRPr/>
            </a:lvl7pPr>
            <a:lvl8pPr indent="-317500" lvl="7" marL="3657600" algn="l">
              <a:spcBef>
                <a:spcPts val="1200"/>
              </a:spcBef>
              <a:spcAft>
                <a:spcPts val="0"/>
              </a:spcAft>
              <a:buClr>
                <a:schemeClr val="dk1"/>
              </a:buClr>
              <a:buSzPts val="1400"/>
              <a:buChar char="○"/>
              <a:defRPr/>
            </a:lvl8pPr>
            <a:lvl9pPr indent="-317500" lvl="8" marL="4114800" algn="l">
              <a:spcBef>
                <a:spcPts val="1200"/>
              </a:spcBef>
              <a:spcAft>
                <a:spcPts val="1200"/>
              </a:spcAft>
              <a:buClr>
                <a:schemeClr val="dk1"/>
              </a:buClr>
              <a:buSzPts val="1400"/>
              <a:buChar char="■"/>
              <a:defRPr/>
            </a:lvl9pPr>
          </a:lstStyle>
          <a:p/>
        </p:txBody>
      </p:sp>
      <p:sp>
        <p:nvSpPr>
          <p:cNvPr id="61" name="Google Shape;61;p1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@jkuemerle@infosec.exchange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Basic - Title Only">
  <p:cSld name="D - Basic">
    <p:bg>
      <p:bgPr>
        <a:solidFill>
          <a:schemeClr val="lt1"/>
        </a:solidFill>
      </p:bgPr>
    </p:bg>
    <p:spTree>
      <p:nvGrpSpPr>
        <p:cNvPr id="62" name="Shape 62"/>
        <p:cNvGrpSpPr/>
        <p:nvPr/>
      </p:nvGrpSpPr>
      <p:grpSpPr>
        <a:xfrm>
          <a:off x="0" y="0"/>
          <a:ext cx="0" cy="0"/>
          <a:chOff x="0" y="0"/>
          <a:chExt cx="0" cy="0"/>
        </a:xfrm>
      </p:grpSpPr>
      <p:sp>
        <p:nvSpPr>
          <p:cNvPr id="63" name="Google Shape;63;p18"/>
          <p:cNvSpPr txBox="1"/>
          <p:nvPr>
            <p:ph type="title"/>
          </p:nvPr>
        </p:nvSpPr>
        <p:spPr>
          <a:xfrm>
            <a:off x="371572" y="104777"/>
            <a:ext cx="8286600" cy="742500"/>
          </a:xfrm>
          <a:prstGeom prst="rect">
            <a:avLst/>
          </a:prstGeom>
          <a:noFill/>
          <a:ln>
            <a:noFill/>
          </a:ln>
        </p:spPr>
        <p:txBody>
          <a:bodyPr anchorCtr="0" anchor="b" bIns="91425" lIns="91425" spcFirstLastPara="1" rIns="91425" wrap="square" tIns="91425">
            <a:normAutofit/>
          </a:bodyPr>
          <a:lstStyle>
            <a:lvl1pPr indent="0" lvl="0" marL="0" marR="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64" name="Google Shape;64;p18"/>
          <p:cNvSpPr txBox="1"/>
          <p:nvPr>
            <p:ph idx="1" type="body"/>
          </p:nvPr>
        </p:nvSpPr>
        <p:spPr>
          <a:xfrm>
            <a:off x="377134" y="726720"/>
            <a:ext cx="8286600" cy="2307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rgbClr val="818181"/>
              </a:buClr>
              <a:buSzPts val="1700"/>
              <a:buFont typeface="Arial"/>
              <a:buNone/>
              <a:defRPr b="0" i="0" sz="1700" u="none" cap="none" strike="noStrike">
                <a:solidFill>
                  <a:srgbClr val="818181"/>
                </a:solidFill>
                <a:latin typeface="Arial"/>
                <a:ea typeface="Arial"/>
                <a:cs typeface="Arial"/>
                <a:sym typeface="Arial"/>
              </a:defRPr>
            </a:lvl1pPr>
            <a:lvl2pPr indent="-317500" lvl="1" marL="914400" marR="0" algn="l">
              <a:lnSpc>
                <a:spcPct val="100000"/>
              </a:lnSpc>
              <a:spcBef>
                <a:spcPts val="200"/>
              </a:spcBef>
              <a:spcAft>
                <a:spcPts val="0"/>
              </a:spcAft>
              <a:buClr>
                <a:srgbClr val="818181"/>
              </a:buClr>
              <a:buSzPts val="1400"/>
              <a:buFont typeface="Arial"/>
              <a:buChar char="•"/>
              <a:defRPr b="0" i="0" sz="1400" u="none" cap="none" strike="noStrike">
                <a:solidFill>
                  <a:srgbClr val="818181"/>
                </a:solidFill>
                <a:latin typeface="Arial"/>
                <a:ea typeface="Arial"/>
                <a:cs typeface="Arial"/>
                <a:sym typeface="Arial"/>
              </a:defRPr>
            </a:lvl2pPr>
            <a:lvl3pPr indent="-304800" lvl="2" marL="1371600" marR="0" algn="l">
              <a:lnSpc>
                <a:spcPct val="100000"/>
              </a:lnSpc>
              <a:spcBef>
                <a:spcPts val="500"/>
              </a:spcBef>
              <a:spcAft>
                <a:spcPts val="0"/>
              </a:spcAft>
              <a:buClr>
                <a:srgbClr val="818181"/>
              </a:buClr>
              <a:buSzPts val="1200"/>
              <a:buFont typeface="Arial"/>
              <a:buChar char="•"/>
              <a:defRPr b="0" i="0" sz="1200" u="none" cap="none" strike="noStrike">
                <a:solidFill>
                  <a:srgbClr val="818181"/>
                </a:solidFill>
                <a:latin typeface="Arial"/>
                <a:ea typeface="Arial"/>
                <a:cs typeface="Arial"/>
                <a:sym typeface="Arial"/>
              </a:defRPr>
            </a:lvl3pPr>
            <a:lvl4pPr indent="-298450" lvl="3" marL="1828800" marR="0" algn="l">
              <a:lnSpc>
                <a:spcPct val="100000"/>
              </a:lnSpc>
              <a:spcBef>
                <a:spcPts val="500"/>
              </a:spcBef>
              <a:spcAft>
                <a:spcPts val="0"/>
              </a:spcAft>
              <a:buClr>
                <a:srgbClr val="818181"/>
              </a:buClr>
              <a:buSzPts val="1100"/>
              <a:buFont typeface="Arial"/>
              <a:buChar char="•"/>
              <a:defRPr b="1" i="0" sz="1100" u="none" cap="none" strike="noStrike">
                <a:solidFill>
                  <a:srgbClr val="818181"/>
                </a:solidFill>
                <a:latin typeface="Arial"/>
                <a:ea typeface="Arial"/>
                <a:cs typeface="Arial"/>
                <a:sym typeface="Arial"/>
              </a:defRPr>
            </a:lvl4pPr>
            <a:lvl5pPr indent="-228600" lvl="4" marL="2286000" marR="0" algn="l">
              <a:lnSpc>
                <a:spcPct val="100000"/>
              </a:lnSpc>
              <a:spcBef>
                <a:spcPts val="500"/>
              </a:spcBef>
              <a:spcAft>
                <a:spcPts val="0"/>
              </a:spcAft>
              <a:buClr>
                <a:srgbClr val="818181"/>
              </a:buClr>
              <a:buSzPts val="1100"/>
              <a:buFont typeface="Arial"/>
              <a:buNone/>
              <a:defRPr b="0" i="0" sz="1500" u="none" cap="none" strike="noStrike">
                <a:solidFill>
                  <a:srgbClr val="818181"/>
                </a:solidFill>
                <a:latin typeface="Arial"/>
                <a:ea typeface="Arial"/>
                <a:cs typeface="Arial"/>
                <a:sym typeface="Arial"/>
              </a:defRPr>
            </a:lvl5pPr>
            <a:lvl6pPr indent="-323850" lvl="5" marL="2743200" marR="0" algn="l">
              <a:lnSpc>
                <a:spcPct val="100000"/>
              </a:lnSpc>
              <a:spcBef>
                <a:spcPts val="5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6pPr>
            <a:lvl7pPr indent="-323850" lvl="6" marL="32004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7pPr>
            <a:lvl8pPr indent="-323850" lvl="7" marL="36576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8pPr>
            <a:lvl9pPr indent="-323850" lvl="8" marL="41148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9pPr>
          </a:lstStyle>
          <a:p/>
        </p:txBody>
      </p:sp>
      <p:sp>
        <p:nvSpPr>
          <p:cNvPr id="65" name="Google Shape;65;p1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@jkuemerle@infosec.exchange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Basic">
  <p:cSld name="D - Basic_1">
    <p:bg>
      <p:bgPr>
        <a:solidFill>
          <a:schemeClr val="lt1"/>
        </a:solidFill>
      </p:bgPr>
    </p:bg>
    <p:spTree>
      <p:nvGrpSpPr>
        <p:cNvPr id="66" name="Shape 66"/>
        <p:cNvGrpSpPr/>
        <p:nvPr/>
      </p:nvGrpSpPr>
      <p:grpSpPr>
        <a:xfrm>
          <a:off x="0" y="0"/>
          <a:ext cx="0" cy="0"/>
          <a:chOff x="0" y="0"/>
          <a:chExt cx="0" cy="0"/>
        </a:xfrm>
      </p:grpSpPr>
      <p:sp>
        <p:nvSpPr>
          <p:cNvPr id="67" name="Google Shape;67;p19"/>
          <p:cNvSpPr txBox="1"/>
          <p:nvPr>
            <p:ph idx="1" type="body"/>
          </p:nvPr>
        </p:nvSpPr>
        <p:spPr>
          <a:xfrm>
            <a:off x="377134" y="726720"/>
            <a:ext cx="8286600" cy="2307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0"/>
              </a:spcBef>
              <a:spcAft>
                <a:spcPts val="0"/>
              </a:spcAft>
              <a:buClr>
                <a:srgbClr val="818181"/>
              </a:buClr>
              <a:buSzPts val="1700"/>
              <a:buFont typeface="Arial"/>
              <a:buNone/>
              <a:defRPr b="0" i="0" sz="1700" u="none" cap="none" strike="noStrike">
                <a:solidFill>
                  <a:srgbClr val="818181"/>
                </a:solidFill>
                <a:latin typeface="Arial"/>
                <a:ea typeface="Arial"/>
                <a:cs typeface="Arial"/>
                <a:sym typeface="Arial"/>
              </a:defRPr>
            </a:lvl1pPr>
            <a:lvl2pPr indent="-317500" lvl="1" marL="914400" marR="0" algn="l">
              <a:lnSpc>
                <a:spcPct val="100000"/>
              </a:lnSpc>
              <a:spcBef>
                <a:spcPts val="200"/>
              </a:spcBef>
              <a:spcAft>
                <a:spcPts val="0"/>
              </a:spcAft>
              <a:buClr>
                <a:srgbClr val="818181"/>
              </a:buClr>
              <a:buSzPts val="1400"/>
              <a:buFont typeface="Arial"/>
              <a:buChar char="•"/>
              <a:defRPr b="0" i="0" sz="1400" u="none" cap="none" strike="noStrike">
                <a:solidFill>
                  <a:srgbClr val="818181"/>
                </a:solidFill>
                <a:latin typeface="Arial"/>
                <a:ea typeface="Arial"/>
                <a:cs typeface="Arial"/>
                <a:sym typeface="Arial"/>
              </a:defRPr>
            </a:lvl2pPr>
            <a:lvl3pPr indent="-304800" lvl="2" marL="1371600" marR="0" algn="l">
              <a:lnSpc>
                <a:spcPct val="100000"/>
              </a:lnSpc>
              <a:spcBef>
                <a:spcPts val="500"/>
              </a:spcBef>
              <a:spcAft>
                <a:spcPts val="0"/>
              </a:spcAft>
              <a:buClr>
                <a:srgbClr val="818181"/>
              </a:buClr>
              <a:buSzPts val="1200"/>
              <a:buFont typeface="Arial"/>
              <a:buChar char="•"/>
              <a:defRPr b="0" i="0" sz="1200" u="none" cap="none" strike="noStrike">
                <a:solidFill>
                  <a:srgbClr val="818181"/>
                </a:solidFill>
                <a:latin typeface="Arial"/>
                <a:ea typeface="Arial"/>
                <a:cs typeface="Arial"/>
                <a:sym typeface="Arial"/>
              </a:defRPr>
            </a:lvl3pPr>
            <a:lvl4pPr indent="-298450" lvl="3" marL="1828800" marR="0" algn="l">
              <a:lnSpc>
                <a:spcPct val="100000"/>
              </a:lnSpc>
              <a:spcBef>
                <a:spcPts val="500"/>
              </a:spcBef>
              <a:spcAft>
                <a:spcPts val="0"/>
              </a:spcAft>
              <a:buClr>
                <a:srgbClr val="818181"/>
              </a:buClr>
              <a:buSzPts val="1100"/>
              <a:buFont typeface="Arial"/>
              <a:buChar char="•"/>
              <a:defRPr b="1" i="0" sz="1100" u="none" cap="none" strike="noStrike">
                <a:solidFill>
                  <a:srgbClr val="818181"/>
                </a:solidFill>
                <a:latin typeface="Arial"/>
                <a:ea typeface="Arial"/>
                <a:cs typeface="Arial"/>
                <a:sym typeface="Arial"/>
              </a:defRPr>
            </a:lvl4pPr>
            <a:lvl5pPr indent="-228600" lvl="4" marL="2286000" marR="0" algn="l">
              <a:lnSpc>
                <a:spcPct val="100000"/>
              </a:lnSpc>
              <a:spcBef>
                <a:spcPts val="500"/>
              </a:spcBef>
              <a:spcAft>
                <a:spcPts val="0"/>
              </a:spcAft>
              <a:buClr>
                <a:srgbClr val="818181"/>
              </a:buClr>
              <a:buSzPts val="1100"/>
              <a:buFont typeface="Arial"/>
              <a:buNone/>
              <a:defRPr b="0" i="0" sz="1500" u="none" cap="none" strike="noStrike">
                <a:solidFill>
                  <a:srgbClr val="818181"/>
                </a:solidFill>
                <a:latin typeface="Arial"/>
                <a:ea typeface="Arial"/>
                <a:cs typeface="Arial"/>
                <a:sym typeface="Arial"/>
              </a:defRPr>
            </a:lvl5pPr>
            <a:lvl6pPr indent="-323850" lvl="5" marL="2743200" marR="0" algn="l">
              <a:lnSpc>
                <a:spcPct val="100000"/>
              </a:lnSpc>
              <a:spcBef>
                <a:spcPts val="5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6pPr>
            <a:lvl7pPr indent="-323850" lvl="6" marL="32004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7pPr>
            <a:lvl8pPr indent="-323850" lvl="7" marL="36576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8pPr>
            <a:lvl9pPr indent="-323850" lvl="8" marL="4114800" marR="0" algn="l">
              <a:lnSpc>
                <a:spcPct val="100000"/>
              </a:lnSpc>
              <a:spcBef>
                <a:spcPts val="300"/>
              </a:spcBef>
              <a:spcAft>
                <a:spcPts val="0"/>
              </a:spcAft>
              <a:buClr>
                <a:srgbClr val="818181"/>
              </a:buClr>
              <a:buSzPts val="1500"/>
              <a:buFont typeface="Arial"/>
              <a:buChar char="•"/>
              <a:defRPr b="0" i="0" sz="1500" u="none" cap="none" strike="noStrike">
                <a:solidFill>
                  <a:srgbClr val="818181"/>
                </a:solidFill>
                <a:latin typeface="Arial"/>
                <a:ea typeface="Arial"/>
                <a:cs typeface="Arial"/>
                <a:sym typeface="Arial"/>
              </a:defRPr>
            </a:lvl9pPr>
          </a:lstStyle>
          <a:p/>
        </p:txBody>
      </p:sp>
      <p:sp>
        <p:nvSpPr>
          <p:cNvPr id="68" name="Google Shape;68;p19"/>
          <p:cNvSpPr txBox="1"/>
          <p:nvPr>
            <p:ph type="title"/>
          </p:nvPr>
        </p:nvSpPr>
        <p:spPr>
          <a:xfrm>
            <a:off x="371572" y="104777"/>
            <a:ext cx="8286600" cy="742500"/>
          </a:xfrm>
          <a:prstGeom prst="rect">
            <a:avLst/>
          </a:prstGeom>
          <a:noFill/>
          <a:ln>
            <a:noFill/>
          </a:ln>
        </p:spPr>
        <p:txBody>
          <a:bodyPr anchorCtr="0" anchor="b" bIns="91425" lIns="91425" spcFirstLastPara="1" rIns="91425" wrap="square" tIns="91425">
            <a:normAutofit/>
          </a:bodyPr>
          <a:lstStyle>
            <a:lvl1pPr indent="0" lvl="0" marL="0" marR="0" algn="l">
              <a:lnSpc>
                <a:spcPct val="95000"/>
              </a:lnSpc>
              <a:spcBef>
                <a:spcPts val="0"/>
              </a:spcBef>
              <a:spcAft>
                <a:spcPts val="0"/>
              </a:spcAft>
              <a:buClr>
                <a:schemeClr val="dk1"/>
              </a:buClr>
              <a:buSzPts val="1100"/>
              <a:buFont typeface="Arial"/>
              <a:buNone/>
              <a:defRPr b="0" i="0" sz="2300" u="none" cap="none" strike="noStrike">
                <a:solidFill>
                  <a:schemeClr val="dk1"/>
                </a:solidFill>
                <a:latin typeface="Arial"/>
                <a:ea typeface="Arial"/>
                <a:cs typeface="Arial"/>
                <a:sym typeface="Arial"/>
              </a:defRPr>
            </a:lvl1pPr>
            <a:lvl2pPr indent="0" lvl="1"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2pPr>
            <a:lvl3pPr indent="0" lvl="2"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3pPr>
            <a:lvl4pPr indent="0" lvl="3"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4pPr>
            <a:lvl5pPr indent="0" lvl="4" marL="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5pPr>
            <a:lvl6pPr indent="0" lvl="5" marL="3429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6pPr>
            <a:lvl7pPr indent="0" lvl="6" marL="6858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7pPr>
            <a:lvl8pPr indent="0" lvl="7" marL="10287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8pPr>
            <a:lvl9pPr indent="0" lvl="8" marL="1371600" marR="0" algn="l">
              <a:spcBef>
                <a:spcPts val="0"/>
              </a:spcBef>
              <a:spcAft>
                <a:spcPts val="0"/>
              </a:spcAft>
              <a:buClr>
                <a:schemeClr val="accent1"/>
              </a:buClr>
              <a:buSzPts val="1100"/>
              <a:buFont typeface="Arial"/>
              <a:buNone/>
              <a:defRPr b="0" i="0" sz="2400" u="none" cap="none" strike="noStrike">
                <a:solidFill>
                  <a:schemeClr val="accent1"/>
                </a:solidFill>
                <a:latin typeface="Arial"/>
                <a:ea typeface="Arial"/>
                <a:cs typeface="Arial"/>
                <a:sym typeface="Arial"/>
              </a:defRPr>
            </a:lvl9pPr>
          </a:lstStyle>
          <a:p/>
        </p:txBody>
      </p:sp>
      <p:sp>
        <p:nvSpPr>
          <p:cNvPr id="69" name="Google Shape;69;p19"/>
          <p:cNvSpPr txBox="1"/>
          <p:nvPr>
            <p:ph idx="2" type="body"/>
          </p:nvPr>
        </p:nvSpPr>
        <p:spPr>
          <a:xfrm>
            <a:off x="383931" y="1212217"/>
            <a:ext cx="8274300" cy="31677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800"/>
              </a:spcBef>
              <a:spcAft>
                <a:spcPts val="0"/>
              </a:spcAft>
              <a:buClr>
                <a:srgbClr val="7F7F7F"/>
              </a:buClr>
              <a:buSzPts val="1500"/>
              <a:buFont typeface="Arial"/>
              <a:buNone/>
              <a:defRPr b="0" i="0" sz="1500" u="none" cap="none" strike="noStrike">
                <a:solidFill>
                  <a:schemeClr val="accent2"/>
                </a:solidFill>
                <a:latin typeface="Arial"/>
                <a:ea typeface="Arial"/>
                <a:cs typeface="Arial"/>
                <a:sym typeface="Arial"/>
              </a:defRPr>
            </a:lvl1pPr>
            <a:lvl2pPr indent="-317500" lvl="1" marL="914400" marR="0" algn="l">
              <a:lnSpc>
                <a:spcPct val="100000"/>
              </a:lnSpc>
              <a:spcBef>
                <a:spcPts val="200"/>
              </a:spcBef>
              <a:spcAft>
                <a:spcPts val="0"/>
              </a:spcAft>
              <a:buClr>
                <a:srgbClr val="818181"/>
              </a:buClr>
              <a:buSzPts val="1400"/>
              <a:buFont typeface="Arial"/>
              <a:buChar char="•"/>
              <a:defRPr b="0" i="0" sz="1400" u="none" cap="none" strike="noStrike">
                <a:solidFill>
                  <a:srgbClr val="818181"/>
                </a:solidFill>
                <a:latin typeface="Arial"/>
                <a:ea typeface="Arial"/>
                <a:cs typeface="Arial"/>
                <a:sym typeface="Arial"/>
              </a:defRPr>
            </a:lvl2pPr>
            <a:lvl3pPr indent="-304800" lvl="2" marL="1371600" marR="0" algn="l">
              <a:lnSpc>
                <a:spcPct val="100000"/>
              </a:lnSpc>
              <a:spcBef>
                <a:spcPts val="5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298450" lvl="3" marL="1828800" marR="0" algn="l">
              <a:lnSpc>
                <a:spcPct val="100000"/>
              </a:lnSpc>
              <a:spcBef>
                <a:spcPts val="500"/>
              </a:spcBef>
              <a:spcAft>
                <a:spcPts val="0"/>
              </a:spcAft>
              <a:buClr>
                <a:schemeClr val="lt2"/>
              </a:buClr>
              <a:buSzPts val="1100"/>
              <a:buFont typeface="Arial"/>
              <a:buChar char="•"/>
              <a:defRPr b="1" i="0" sz="1100" u="none" cap="none" strike="noStrike">
                <a:solidFill>
                  <a:schemeClr val="lt2"/>
                </a:solidFill>
                <a:latin typeface="Arial"/>
                <a:ea typeface="Arial"/>
                <a:cs typeface="Arial"/>
                <a:sym typeface="Arial"/>
              </a:defRPr>
            </a:lvl4pPr>
            <a:lvl5pPr indent="-228600" lvl="4" marL="2286000" marR="0" algn="l">
              <a:lnSpc>
                <a:spcPct val="100000"/>
              </a:lnSpc>
              <a:spcBef>
                <a:spcPts val="500"/>
              </a:spcBef>
              <a:spcAft>
                <a:spcPts val="0"/>
              </a:spcAft>
              <a:buClr>
                <a:schemeClr val="accent2"/>
              </a:buClr>
              <a:buSzPts val="1100"/>
              <a:buFont typeface="Arial"/>
              <a:buNone/>
              <a:defRPr b="0" i="0" sz="1500" u="none" cap="none" strike="noStrike">
                <a:solidFill>
                  <a:schemeClr val="accent2"/>
                </a:solidFill>
                <a:latin typeface="Arial"/>
                <a:ea typeface="Arial"/>
                <a:cs typeface="Arial"/>
                <a:sym typeface="Arial"/>
              </a:defRPr>
            </a:lvl5pPr>
            <a:lvl6pPr indent="-323850" lvl="5" marL="2743200" marR="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0" name="Google Shape;70;p1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@jkuemerle@infosec.exchange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mparison">
  <p:cSld name="2 Column Comparison">
    <p:spTree>
      <p:nvGrpSpPr>
        <p:cNvPr id="71" name="Shape 71"/>
        <p:cNvGrpSpPr/>
        <p:nvPr/>
      </p:nvGrpSpPr>
      <p:grpSpPr>
        <a:xfrm>
          <a:off x="0" y="0"/>
          <a:ext cx="0" cy="0"/>
          <a:chOff x="0" y="0"/>
          <a:chExt cx="0" cy="0"/>
        </a:xfrm>
      </p:grpSpPr>
      <p:sp>
        <p:nvSpPr>
          <p:cNvPr id="72" name="Google Shape;72;p20"/>
          <p:cNvSpPr txBox="1"/>
          <p:nvPr>
            <p:ph type="title"/>
          </p:nvPr>
        </p:nvSpPr>
        <p:spPr>
          <a:xfrm>
            <a:off x="471714" y="78881"/>
            <a:ext cx="8019000" cy="848400"/>
          </a:xfrm>
          <a:prstGeom prst="rect">
            <a:avLst/>
          </a:prstGeom>
          <a:noFill/>
          <a:ln>
            <a:noFill/>
          </a:ln>
        </p:spPr>
        <p:txBody>
          <a:bodyPr anchorCtr="0" anchor="ctr" bIns="0" lIns="0" spcFirstLastPara="1" rIns="0" wrap="square" tIns="0">
            <a:normAutofit/>
          </a:bodyPr>
          <a:lstStyle>
            <a:lvl1pPr lvl="0" algn="l">
              <a:lnSpc>
                <a:spcPct val="85000"/>
              </a:lnSpc>
              <a:spcBef>
                <a:spcPts val="0"/>
              </a:spcBef>
              <a:spcAft>
                <a:spcPts val="0"/>
              </a:spcAft>
              <a:buClr>
                <a:schemeClr val="dk2"/>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 name="Google Shape;73;p20"/>
          <p:cNvSpPr txBox="1"/>
          <p:nvPr>
            <p:ph idx="1" type="body"/>
          </p:nvPr>
        </p:nvSpPr>
        <p:spPr>
          <a:xfrm>
            <a:off x="473808" y="1017901"/>
            <a:ext cx="4040100" cy="4797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1200"/>
              </a:spcBef>
              <a:spcAft>
                <a:spcPts val="0"/>
              </a:spcAft>
              <a:buSzPts val="1600"/>
              <a:buFont typeface="Calibri"/>
              <a:buNone/>
              <a:defRPr b="1" sz="2200"/>
            </a:lvl1pPr>
            <a:lvl2pPr indent="-228600" lvl="1" marL="914400" algn="l">
              <a:lnSpc>
                <a:spcPct val="90000"/>
              </a:lnSpc>
              <a:spcBef>
                <a:spcPts val="600"/>
              </a:spcBef>
              <a:spcAft>
                <a:spcPts val="0"/>
              </a:spcAft>
              <a:buSzPts val="2000"/>
              <a:buNone/>
              <a:defRPr b="1" sz="2000"/>
            </a:lvl2pPr>
            <a:lvl3pPr indent="-228600" lvl="2" marL="1371600" algn="l">
              <a:lnSpc>
                <a:spcPct val="90000"/>
              </a:lnSpc>
              <a:spcBef>
                <a:spcPts val="500"/>
              </a:spcBef>
              <a:spcAft>
                <a:spcPts val="0"/>
              </a:spcAft>
              <a:buSzPts val="1400"/>
              <a:buFont typeface="Calibri"/>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spcBef>
                <a:spcPts val="300"/>
              </a:spcBef>
              <a:spcAft>
                <a:spcPts val="0"/>
              </a:spcAft>
              <a:buClr>
                <a:schemeClr val="dk1"/>
              </a:buClr>
              <a:buSzPts val="1600"/>
              <a:buNone/>
              <a:defRPr b="1" sz="1600"/>
            </a:lvl6pPr>
            <a:lvl7pPr indent="-228600" lvl="6" marL="3200400" algn="l">
              <a:spcBef>
                <a:spcPts val="1200"/>
              </a:spcBef>
              <a:spcAft>
                <a:spcPts val="0"/>
              </a:spcAft>
              <a:buClr>
                <a:schemeClr val="dk1"/>
              </a:buClr>
              <a:buSzPts val="1600"/>
              <a:buNone/>
              <a:defRPr b="1" sz="1600"/>
            </a:lvl7pPr>
            <a:lvl8pPr indent="-228600" lvl="7" marL="3657600" algn="l">
              <a:spcBef>
                <a:spcPts val="1200"/>
              </a:spcBef>
              <a:spcAft>
                <a:spcPts val="0"/>
              </a:spcAft>
              <a:buClr>
                <a:schemeClr val="dk1"/>
              </a:buClr>
              <a:buSzPts val="1600"/>
              <a:buNone/>
              <a:defRPr b="1" sz="1600"/>
            </a:lvl8pPr>
            <a:lvl9pPr indent="-228600" lvl="8" marL="4114800" algn="l">
              <a:spcBef>
                <a:spcPts val="1200"/>
              </a:spcBef>
              <a:spcAft>
                <a:spcPts val="1200"/>
              </a:spcAft>
              <a:buClr>
                <a:schemeClr val="dk1"/>
              </a:buClr>
              <a:buSzPts val="1600"/>
              <a:buNone/>
              <a:defRPr b="1" sz="1600"/>
            </a:lvl9pPr>
          </a:lstStyle>
          <a:p/>
        </p:txBody>
      </p:sp>
      <p:sp>
        <p:nvSpPr>
          <p:cNvPr id="74" name="Google Shape;74;p20"/>
          <p:cNvSpPr txBox="1"/>
          <p:nvPr>
            <p:ph idx="2" type="body"/>
          </p:nvPr>
        </p:nvSpPr>
        <p:spPr>
          <a:xfrm>
            <a:off x="473808" y="1570550"/>
            <a:ext cx="4040100" cy="2970900"/>
          </a:xfrm>
          <a:prstGeom prst="rect">
            <a:avLst/>
          </a:prstGeom>
          <a:noFill/>
          <a:ln>
            <a:noFill/>
          </a:ln>
        </p:spPr>
        <p:txBody>
          <a:bodyPr anchorCtr="0" anchor="t" bIns="0" lIns="0" spcFirstLastPara="1" rIns="0" wrap="square" tIns="0">
            <a:normAutofit/>
          </a:bodyPr>
          <a:lstStyle>
            <a:lvl1pPr indent="-323850" lvl="0" marL="457200" algn="l">
              <a:lnSpc>
                <a:spcPct val="95000"/>
              </a:lnSpc>
              <a:spcBef>
                <a:spcPts val="1200"/>
              </a:spcBef>
              <a:spcAft>
                <a:spcPts val="0"/>
              </a:spcAft>
              <a:buSzPts val="1500"/>
              <a:buFont typeface="Calibri"/>
              <a:buChar char="●"/>
              <a:defRPr sz="2000"/>
            </a:lvl1pPr>
            <a:lvl2pPr indent="-349250" lvl="1" marL="914400" algn="l">
              <a:lnSpc>
                <a:spcPct val="95000"/>
              </a:lnSpc>
              <a:spcBef>
                <a:spcPts val="600"/>
              </a:spcBef>
              <a:spcAft>
                <a:spcPts val="0"/>
              </a:spcAft>
              <a:buSzPts val="1900"/>
              <a:buChar char="○"/>
              <a:defRPr sz="1900"/>
            </a:lvl2pPr>
            <a:lvl3pPr indent="-317500" lvl="2" marL="1371600" algn="l">
              <a:lnSpc>
                <a:spcPct val="95000"/>
              </a:lnSpc>
              <a:spcBef>
                <a:spcPts val="500"/>
              </a:spcBef>
              <a:spcAft>
                <a:spcPts val="0"/>
              </a:spcAft>
              <a:buSzPts val="1400"/>
              <a:buFont typeface="Calibri"/>
              <a:buChar char="■"/>
              <a:defRPr sz="1800"/>
            </a:lvl3pPr>
            <a:lvl4pPr indent="-336550" lvl="3" marL="1828800" algn="l">
              <a:lnSpc>
                <a:spcPct val="95000"/>
              </a:lnSpc>
              <a:spcBef>
                <a:spcPts val="400"/>
              </a:spcBef>
              <a:spcAft>
                <a:spcPts val="0"/>
              </a:spcAft>
              <a:buSzPts val="1700"/>
              <a:buChar char="●"/>
              <a:defRPr sz="1700"/>
            </a:lvl4pPr>
            <a:lvl5pPr indent="-330200" lvl="4" marL="2286000" algn="l">
              <a:lnSpc>
                <a:spcPct val="95000"/>
              </a:lnSpc>
              <a:spcBef>
                <a:spcPts val="300"/>
              </a:spcBef>
              <a:spcAft>
                <a:spcPts val="0"/>
              </a:spcAft>
              <a:buSzPts val="1600"/>
              <a:buChar char="○"/>
              <a:defRPr sz="1600"/>
            </a:lvl5pPr>
            <a:lvl6pPr indent="-330200" lvl="5" marL="2743200" algn="l">
              <a:spcBef>
                <a:spcPts val="300"/>
              </a:spcBef>
              <a:spcAft>
                <a:spcPts val="0"/>
              </a:spcAft>
              <a:buClr>
                <a:schemeClr val="dk1"/>
              </a:buClr>
              <a:buSzPts val="1600"/>
              <a:buChar char="■"/>
              <a:defRPr sz="1600"/>
            </a:lvl6pPr>
            <a:lvl7pPr indent="-330200" lvl="6" marL="3200400" algn="l">
              <a:spcBef>
                <a:spcPts val="1200"/>
              </a:spcBef>
              <a:spcAft>
                <a:spcPts val="0"/>
              </a:spcAft>
              <a:buClr>
                <a:schemeClr val="dk1"/>
              </a:buClr>
              <a:buSzPts val="1600"/>
              <a:buChar char="●"/>
              <a:defRPr sz="1600"/>
            </a:lvl7pPr>
            <a:lvl8pPr indent="-330200" lvl="7" marL="3657600" algn="l">
              <a:spcBef>
                <a:spcPts val="1200"/>
              </a:spcBef>
              <a:spcAft>
                <a:spcPts val="0"/>
              </a:spcAft>
              <a:buClr>
                <a:schemeClr val="dk1"/>
              </a:buClr>
              <a:buSzPts val="1600"/>
              <a:buChar char="○"/>
              <a:defRPr sz="1600"/>
            </a:lvl8pPr>
            <a:lvl9pPr indent="-330200" lvl="8" marL="4114800" algn="l">
              <a:spcBef>
                <a:spcPts val="1200"/>
              </a:spcBef>
              <a:spcAft>
                <a:spcPts val="1200"/>
              </a:spcAft>
              <a:buClr>
                <a:schemeClr val="dk1"/>
              </a:buClr>
              <a:buSzPts val="1600"/>
              <a:buChar char="■"/>
              <a:defRPr sz="1600"/>
            </a:lvl9pPr>
          </a:lstStyle>
          <a:p/>
        </p:txBody>
      </p:sp>
      <p:sp>
        <p:nvSpPr>
          <p:cNvPr id="75" name="Google Shape;75;p20"/>
          <p:cNvSpPr txBox="1"/>
          <p:nvPr>
            <p:ph idx="3" type="body"/>
          </p:nvPr>
        </p:nvSpPr>
        <p:spPr>
          <a:xfrm>
            <a:off x="4734202" y="1017901"/>
            <a:ext cx="4041900" cy="4797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1200"/>
              </a:spcBef>
              <a:spcAft>
                <a:spcPts val="0"/>
              </a:spcAft>
              <a:buSzPts val="1600"/>
              <a:buFont typeface="Calibri"/>
              <a:buNone/>
              <a:defRPr b="1" sz="2200"/>
            </a:lvl1pPr>
            <a:lvl2pPr indent="-228600" lvl="1" marL="914400" algn="l">
              <a:lnSpc>
                <a:spcPct val="90000"/>
              </a:lnSpc>
              <a:spcBef>
                <a:spcPts val="600"/>
              </a:spcBef>
              <a:spcAft>
                <a:spcPts val="0"/>
              </a:spcAft>
              <a:buSzPts val="2000"/>
              <a:buNone/>
              <a:defRPr b="1" sz="2000"/>
            </a:lvl2pPr>
            <a:lvl3pPr indent="-228600" lvl="2" marL="1371600" algn="l">
              <a:lnSpc>
                <a:spcPct val="90000"/>
              </a:lnSpc>
              <a:spcBef>
                <a:spcPts val="500"/>
              </a:spcBef>
              <a:spcAft>
                <a:spcPts val="0"/>
              </a:spcAft>
              <a:buSzPts val="1400"/>
              <a:buFont typeface="Calibri"/>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spcBef>
                <a:spcPts val="300"/>
              </a:spcBef>
              <a:spcAft>
                <a:spcPts val="0"/>
              </a:spcAft>
              <a:buClr>
                <a:schemeClr val="dk1"/>
              </a:buClr>
              <a:buSzPts val="1600"/>
              <a:buNone/>
              <a:defRPr b="1" sz="1600"/>
            </a:lvl6pPr>
            <a:lvl7pPr indent="-228600" lvl="6" marL="3200400" algn="l">
              <a:spcBef>
                <a:spcPts val="1200"/>
              </a:spcBef>
              <a:spcAft>
                <a:spcPts val="0"/>
              </a:spcAft>
              <a:buClr>
                <a:schemeClr val="dk1"/>
              </a:buClr>
              <a:buSzPts val="1600"/>
              <a:buNone/>
              <a:defRPr b="1" sz="1600"/>
            </a:lvl7pPr>
            <a:lvl8pPr indent="-228600" lvl="7" marL="3657600" algn="l">
              <a:spcBef>
                <a:spcPts val="1200"/>
              </a:spcBef>
              <a:spcAft>
                <a:spcPts val="0"/>
              </a:spcAft>
              <a:buClr>
                <a:schemeClr val="dk1"/>
              </a:buClr>
              <a:buSzPts val="1600"/>
              <a:buNone/>
              <a:defRPr b="1" sz="1600"/>
            </a:lvl8pPr>
            <a:lvl9pPr indent="-228600" lvl="8" marL="4114800" algn="l">
              <a:spcBef>
                <a:spcPts val="1200"/>
              </a:spcBef>
              <a:spcAft>
                <a:spcPts val="1200"/>
              </a:spcAft>
              <a:buClr>
                <a:schemeClr val="dk1"/>
              </a:buClr>
              <a:buSzPts val="1600"/>
              <a:buNone/>
              <a:defRPr b="1" sz="1600"/>
            </a:lvl9pPr>
          </a:lstStyle>
          <a:p/>
        </p:txBody>
      </p:sp>
      <p:sp>
        <p:nvSpPr>
          <p:cNvPr id="76" name="Google Shape;76;p20"/>
          <p:cNvSpPr txBox="1"/>
          <p:nvPr>
            <p:ph idx="4" type="body"/>
          </p:nvPr>
        </p:nvSpPr>
        <p:spPr>
          <a:xfrm>
            <a:off x="4734202" y="1570549"/>
            <a:ext cx="4041900" cy="2970900"/>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1200"/>
              </a:spcBef>
              <a:spcAft>
                <a:spcPts val="0"/>
              </a:spcAft>
              <a:buSzPts val="1400"/>
              <a:buFont typeface="Calibri"/>
              <a:buChar char="●"/>
              <a:defRPr sz="1900"/>
            </a:lvl1pPr>
            <a:lvl2pPr indent="-342900" lvl="1" marL="914400" algn="l">
              <a:lnSpc>
                <a:spcPct val="100000"/>
              </a:lnSpc>
              <a:spcBef>
                <a:spcPts val="600"/>
              </a:spcBef>
              <a:spcAft>
                <a:spcPts val="0"/>
              </a:spcAft>
              <a:buSzPts val="1800"/>
              <a:buChar char="○"/>
              <a:defRPr sz="1800"/>
            </a:lvl2pPr>
            <a:lvl3pPr indent="-311150" lvl="2" marL="1371600" algn="l">
              <a:lnSpc>
                <a:spcPct val="100000"/>
              </a:lnSpc>
              <a:spcBef>
                <a:spcPts val="500"/>
              </a:spcBef>
              <a:spcAft>
                <a:spcPts val="0"/>
              </a:spcAft>
              <a:buSzPts val="1300"/>
              <a:buFont typeface="Calibri"/>
              <a:buChar char="■"/>
              <a:defRPr sz="1700"/>
            </a:lvl3pPr>
            <a:lvl4pPr indent="-330200" lvl="3" marL="1828800" algn="l">
              <a:lnSpc>
                <a:spcPct val="100000"/>
              </a:lnSpc>
              <a:spcBef>
                <a:spcPts val="400"/>
              </a:spcBef>
              <a:spcAft>
                <a:spcPts val="0"/>
              </a:spcAft>
              <a:buSzPts val="1600"/>
              <a:buChar char="●"/>
              <a:defRPr sz="1600"/>
            </a:lvl4pPr>
            <a:lvl5pPr indent="-330200" lvl="4" marL="2286000" algn="l">
              <a:lnSpc>
                <a:spcPct val="100000"/>
              </a:lnSpc>
              <a:spcBef>
                <a:spcPts val="300"/>
              </a:spcBef>
              <a:spcAft>
                <a:spcPts val="0"/>
              </a:spcAft>
              <a:buSzPts val="1600"/>
              <a:buChar char="○"/>
              <a:defRPr sz="1600"/>
            </a:lvl5pPr>
            <a:lvl6pPr indent="-330200" lvl="5" marL="2743200" algn="l">
              <a:spcBef>
                <a:spcPts val="300"/>
              </a:spcBef>
              <a:spcAft>
                <a:spcPts val="0"/>
              </a:spcAft>
              <a:buClr>
                <a:schemeClr val="dk1"/>
              </a:buClr>
              <a:buSzPts val="1600"/>
              <a:buChar char="■"/>
              <a:defRPr sz="1600"/>
            </a:lvl6pPr>
            <a:lvl7pPr indent="-330200" lvl="6" marL="3200400" algn="l">
              <a:spcBef>
                <a:spcPts val="1200"/>
              </a:spcBef>
              <a:spcAft>
                <a:spcPts val="0"/>
              </a:spcAft>
              <a:buClr>
                <a:schemeClr val="dk1"/>
              </a:buClr>
              <a:buSzPts val="1600"/>
              <a:buChar char="●"/>
              <a:defRPr sz="1600"/>
            </a:lvl7pPr>
            <a:lvl8pPr indent="-330200" lvl="7" marL="3657600" algn="l">
              <a:spcBef>
                <a:spcPts val="1200"/>
              </a:spcBef>
              <a:spcAft>
                <a:spcPts val="0"/>
              </a:spcAft>
              <a:buClr>
                <a:schemeClr val="dk1"/>
              </a:buClr>
              <a:buSzPts val="1600"/>
              <a:buChar char="○"/>
              <a:defRPr sz="1600"/>
            </a:lvl8pPr>
            <a:lvl9pPr indent="-330200" lvl="8" marL="4114800" algn="l">
              <a:spcBef>
                <a:spcPts val="1200"/>
              </a:spcBef>
              <a:spcAft>
                <a:spcPts val="1200"/>
              </a:spcAft>
              <a:buClr>
                <a:schemeClr val="dk1"/>
              </a:buClr>
              <a:buSzPts val="1600"/>
              <a:buChar char="■"/>
              <a:defRPr sz="1600"/>
            </a:lvl9pPr>
          </a:lstStyle>
          <a:p/>
        </p:txBody>
      </p:sp>
      <p:sp>
        <p:nvSpPr>
          <p:cNvPr id="77" name="Google Shape;77;p2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@jkuemerle@infosec.exchange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hyperlink" Target="https://www.flickr.com/photos/37984062@N03/3495248498" TargetMode="External"/><Relationship Id="rId4" Type="http://schemas.openxmlformats.org/officeDocument/2006/relationships/image" Target="../media/image4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engineering.salesforce.com/capture-the-flag-secure-your-knowledge-37b43180e55a"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hyperlink" Target="https://engineering.salesforce.com/play-games-learn-better-fc782757c88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hyperlink" Target="https://engineering.salesforce.com/play-games-learn-better-fc782757c884"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engineering.salesforce.com/play-games-learn-better-fc782757c884" TargetMode="Externa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engineering.salesforce.com/play-games-learn-better-fc782757c884"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flickr.com/photos/35509232@N06/24271690249" TargetMode="External"/><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53.jpg"/><Relationship Id="rId4" Type="http://schemas.openxmlformats.org/officeDocument/2006/relationships/hyperlink" Target="https://www.flickr.com/photos/79673928@N08/10519784515"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2.jpg"/><Relationship Id="rId4" Type="http://schemas.openxmlformats.org/officeDocument/2006/relationships/hyperlink" Target="https://www.flickr.com/photos/78814955@N00/4686804430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62.jpg"/><Relationship Id="rId4" Type="http://schemas.openxmlformats.org/officeDocument/2006/relationships/hyperlink" Target="https://www.flickr.com/photos/93416311@N00/219594636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8.jpg"/><Relationship Id="rId4" Type="http://schemas.openxmlformats.org/officeDocument/2006/relationships/hyperlink" Target="https://www.flickr.com/photos/21597369@N06/209157707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9.jpg"/><Relationship Id="rId4" Type="http://schemas.openxmlformats.org/officeDocument/2006/relationships/hyperlink" Target="https://www.flickr.com/photos/32184125@N00/431083087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4.jpg"/><Relationship Id="rId4" Type="http://schemas.openxmlformats.org/officeDocument/2006/relationships/hyperlink" Target="https://www.flickr.com/photos/95380334@N04/8704970501"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9.jpg"/><Relationship Id="rId4" Type="http://schemas.openxmlformats.org/officeDocument/2006/relationships/hyperlink" Target="https://www.flickr.com/photos/50318388@N00/304687602" TargetMode="External"/><Relationship Id="rId5" Type="http://schemas.openxmlformats.org/officeDocument/2006/relationships/hyperlink" Target="https://github.com/salesforce/integrated_challeng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6.png"/><Relationship Id="rId4" Type="http://schemas.openxmlformats.org/officeDocument/2006/relationships/hyperlink" Target="https://commons.wikimedia.org/wiki/File:Judges_hold_up_their_respective_scores.jp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60.jpg"/><Relationship Id="rId4" Type="http://schemas.openxmlformats.org/officeDocument/2006/relationships/hyperlink" Target="https://www.flickr.com/photos/144008357@N08/3294365784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67.png"/><Relationship Id="rId4" Type="http://schemas.openxmlformats.org/officeDocument/2006/relationships/hyperlink" Target="https://commons.wikimedia.org/wiki/File:JBER_telephone_operators_connect_calls,_people_120124-A-ZY202-001.jp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6.jpg"/><Relationship Id="rId4" Type="http://schemas.openxmlformats.org/officeDocument/2006/relationships/hyperlink" Target="https://www.flickr.com/photos/23299838@N08/3350934724"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hyperlink" Target="http://www.bertiesinn.com/beltsander_races/2017_beltsander_race.html" TargetMode="External"/><Relationship Id="rId4" Type="http://schemas.openxmlformats.org/officeDocument/2006/relationships/image" Target="../media/image4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hyperlink" Target="https://www.flickr.com/photos/14941806@N06/5723253006" TargetMode="External"/><Relationship Id="rId4" Type="http://schemas.openxmlformats.org/officeDocument/2006/relationships/image" Target="../media/image5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5.jpg"/><Relationship Id="rId4" Type="http://schemas.openxmlformats.org/officeDocument/2006/relationships/hyperlink" Target="https://pixabay.com/photos/climbing-rock-climbing-overhang-2264698/"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38.jpg"/><Relationship Id="rId4" Type="http://schemas.openxmlformats.org/officeDocument/2006/relationships/hyperlink" Target="https://pxhere.com/en/photo/1451207"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58.jpg"/><Relationship Id="rId4" Type="http://schemas.openxmlformats.org/officeDocument/2006/relationships/hyperlink" Target="https://www.flickr.com/photos/pheezy/376908097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33.jpg"/><Relationship Id="rId4" Type="http://schemas.openxmlformats.org/officeDocument/2006/relationships/hyperlink" Target="https://www.picpedia.org/highway-signs/i/integration.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hyperlink" Target="https://github.com/apsdehal/awesome-ctf" TargetMode="External"/><Relationship Id="rId5"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hyperlink" Target="https://commons.wikimedia.org/wiki/File:Continuous_Delivery_process_diagram.sv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65.jpg"/><Relationship Id="rId4" Type="http://schemas.openxmlformats.org/officeDocument/2006/relationships/hyperlink" Target="https://www.flickr.com/photos/mknowles/535831799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46.png"/><Relationship Id="rId9" Type="http://schemas.openxmlformats.org/officeDocument/2006/relationships/image" Target="../media/image44.png"/><Relationship Id="rId5" Type="http://schemas.openxmlformats.org/officeDocument/2006/relationships/image" Target="../media/image35.png"/><Relationship Id="rId6" Type="http://schemas.openxmlformats.org/officeDocument/2006/relationships/image" Target="../media/image40.png"/><Relationship Id="rId7" Type="http://schemas.openxmlformats.org/officeDocument/2006/relationships/image" Target="../media/image50.png"/><Relationship Id="rId8"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hyperlink" Target="https://acrlog.org/2014/01/13/tales-of-the-undead-learning-theories-the-learning-pyrami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6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54.jpg"/><Relationship Id="rId4" Type="http://schemas.openxmlformats.org/officeDocument/2006/relationships/hyperlink" Target="https://pxhere.com/en/photo/1437973"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64.jpg"/><Relationship Id="rId4" Type="http://schemas.openxmlformats.org/officeDocument/2006/relationships/hyperlink" Target="https://www.flickr.com/photos/andrewhurley/6254409229"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63.jpg"/><Relationship Id="rId4" Type="http://schemas.openxmlformats.org/officeDocument/2006/relationships/hyperlink" Target="https://www.flickr.com/photos/70267096@N00/8234628909"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hyperlink" Target="https://engineering.salesforce.com/play-games-learn-better-fc782757c884" TargetMode="External"/><Relationship Id="rId4" Type="http://schemas.openxmlformats.org/officeDocument/2006/relationships/image" Target="../media/image18.png"/><Relationship Id="rId5"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yieldcat.com" TargetMode="External"/><Relationship Id="rId4" Type="http://schemas.openxmlformats.org/officeDocument/2006/relationships/hyperlink" Target="https://github.com/step-security/github-actions-goat" TargetMode="External"/><Relationship Id="rId5" Type="http://schemas.openxmlformats.org/officeDocument/2006/relationships/hyperlink" Target="https://github.com/RhinoSecurityLabs/cloudgoat" TargetMode="External"/><Relationship Id="rId6" Type="http://schemas.openxmlformats.org/officeDocument/2006/relationships/hyperlink" Target="https://github.com/ine-labs/AzureGoat" TargetMode="External"/><Relationship Id="rId7" Type="http://schemas.openxmlformats.org/officeDocument/2006/relationships/hyperlink" Target="https://github.com/ine-labs/AWSGoat" TargetMode="External"/><Relationship Id="rId8" Type="http://schemas.openxmlformats.org/officeDocument/2006/relationships/hyperlink" Target="https://github.com/vavkamil/awesome-vulnerable-app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2.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6.jp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6.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https://www.cisco.com/c/dam/en_us/solutions/industries/docs/education/Multimodal-Learning-Through-Media.pdf" TargetMode="Externa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1" Type="http://schemas.openxmlformats.org/officeDocument/2006/relationships/image" Target="../media/image59.jpg"/><Relationship Id="rId10" Type="http://schemas.openxmlformats.org/officeDocument/2006/relationships/hyperlink" Target="https://github.com/jkuemerle/codemash-2025-ctf" TargetMode="External"/><Relationship Id="rId12" Type="http://schemas.openxmlformats.org/officeDocument/2006/relationships/hyperlink" Target="https://www.flickr.com/photos/88547796@N00/5716815256" TargetMode="External"/><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hyperlink" Target="https://github.com/salesforce/integrated_challenge" TargetMode="External"/><Relationship Id="rId4" Type="http://schemas.openxmlformats.org/officeDocument/2006/relationships/hyperlink" Target="https://github.com/apsdehal/awesome-ctf" TargetMode="External"/><Relationship Id="rId9" Type="http://schemas.openxmlformats.org/officeDocument/2006/relationships/hyperlink" Target="https://github.com/SamuraiWTF/samuraiwtf" TargetMode="External"/><Relationship Id="rId5" Type="http://schemas.openxmlformats.org/officeDocument/2006/relationships/hyperlink" Target="https://www.cisco.com/c/dam/en_us/solutions/industries/docs/education/Multimodal-Learning-Through-Media.pdf" TargetMode="External"/><Relationship Id="rId6" Type="http://schemas.openxmlformats.org/officeDocument/2006/relationships/hyperlink" Target="https://engineering.salesforce.com/capture-the-flag-secure-your-knowledge-37b43180e55a" TargetMode="External"/><Relationship Id="rId7" Type="http://schemas.openxmlformats.org/officeDocument/2006/relationships/hyperlink" Target="https://engineering.salesforce.com/play-games-learn-better-fc782757c884" TargetMode="External"/><Relationship Id="rId8" Type="http://schemas.openxmlformats.org/officeDocument/2006/relationships/hyperlink" Target="https://github.com/CTFd/CTFd"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hyperlink" Target="https://www.flickr.com/photos/12495774@N02/3899511543" TargetMode="External"/><Relationship Id="rId4"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hyperlink" Target="https://www.flickr.com/photos/41894172356@N01/73752367" TargetMode="External"/><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trailhead.salesforce.com/pt-BR/content/learn/modules/get_ready_for_dreamforce_onsite/get_ready_for_dreamforce_onsite_get_to_know_the_campu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21"/>
          <p:cNvPicPr preferRelativeResize="0"/>
          <p:nvPr>
            <p:ph idx="2" type="pic"/>
          </p:nvPr>
        </p:nvPicPr>
        <p:blipFill rotWithShape="1">
          <a:blip r:embed="rId3">
            <a:alphaModFix/>
          </a:blip>
          <a:srcRect b="15929" l="0" r="5628" t="4424"/>
          <a:stretch/>
        </p:blipFill>
        <p:spPr>
          <a:xfrm>
            <a:off x="0" y="0"/>
            <a:ext cx="9144000" cy="5143500"/>
          </a:xfrm>
          <a:prstGeom prst="rect">
            <a:avLst/>
          </a:prstGeom>
          <a:noFill/>
          <a:ln>
            <a:noFill/>
          </a:ln>
        </p:spPr>
      </p:pic>
      <p:sp>
        <p:nvSpPr>
          <p:cNvPr id="83" name="Google Shape;83;p21"/>
          <p:cNvSpPr/>
          <p:nvPr/>
        </p:nvSpPr>
        <p:spPr>
          <a:xfrm>
            <a:off x="0" y="0"/>
            <a:ext cx="9144000" cy="5143500"/>
          </a:xfrm>
          <a:prstGeom prst="rect">
            <a:avLst/>
          </a:prstGeom>
          <a:gradFill>
            <a:gsLst>
              <a:gs pos="0">
                <a:srgbClr val="003595"/>
              </a:gs>
              <a:gs pos="48000">
                <a:srgbClr val="253E8E">
                  <a:alpha val="89411"/>
                </a:srgbClr>
              </a:gs>
              <a:gs pos="100000">
                <a:srgbClr val="003595">
                  <a:alpha val="6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84" name="Google Shape;84;p21"/>
          <p:cNvSpPr txBox="1"/>
          <p:nvPr/>
        </p:nvSpPr>
        <p:spPr>
          <a:xfrm>
            <a:off x="748794" y="1554460"/>
            <a:ext cx="7646400" cy="199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500"/>
              <a:buFont typeface="Arial"/>
              <a:buNone/>
            </a:pPr>
            <a:r>
              <a:rPr b="1" lang="en" sz="4500">
                <a:solidFill>
                  <a:schemeClr val="lt1"/>
                </a:solidFill>
                <a:latin typeface="Barlow"/>
                <a:ea typeface="Barlow"/>
                <a:cs typeface="Barlow"/>
                <a:sym typeface="Barlow"/>
              </a:rPr>
              <a:t>Everyone Can Play!</a:t>
            </a:r>
            <a:endParaRPr b="1" sz="4500">
              <a:solidFill>
                <a:schemeClr val="lt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4500"/>
              <a:buFont typeface="Arial"/>
              <a:buNone/>
            </a:pPr>
            <a:r>
              <a:rPr b="1" lang="en" sz="3500">
                <a:solidFill>
                  <a:schemeClr val="lt1"/>
                </a:solidFill>
                <a:latin typeface="Barlow"/>
                <a:ea typeface="Barlow"/>
                <a:cs typeface="Barlow"/>
                <a:sym typeface="Barlow"/>
              </a:rPr>
              <a:t>Building CTFs for Non-Security Folks</a:t>
            </a:r>
            <a:endParaRPr b="1" sz="3500">
              <a:solidFill>
                <a:schemeClr val="lt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4500"/>
              <a:buFont typeface="Arial"/>
              <a:buNone/>
            </a:pPr>
            <a:r>
              <a:t/>
            </a:r>
            <a:endParaRPr b="1" sz="4500">
              <a:solidFill>
                <a:schemeClr val="lt1"/>
              </a:solidFill>
              <a:latin typeface="Barlow"/>
              <a:ea typeface="Barlow"/>
              <a:cs typeface="Barlow"/>
              <a:sym typeface="Barlow"/>
            </a:endParaRPr>
          </a:p>
        </p:txBody>
      </p:sp>
      <p:sp>
        <p:nvSpPr>
          <p:cNvPr id="85" name="Google Shape;85;p21"/>
          <p:cNvSpPr txBox="1"/>
          <p:nvPr/>
        </p:nvSpPr>
        <p:spPr>
          <a:xfrm>
            <a:off x="748794" y="3308556"/>
            <a:ext cx="1782000" cy="34627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lt1"/>
                </a:solidFill>
                <a:latin typeface="Barlow"/>
                <a:ea typeface="Barlow"/>
                <a:cs typeface="Barlow"/>
                <a:sym typeface="Barlow"/>
              </a:rPr>
              <a:t>APRIL </a:t>
            </a:r>
            <a:r>
              <a:rPr b="1" i="0" lang="en" sz="1800" u="none" cap="none" strike="noStrike">
                <a:solidFill>
                  <a:schemeClr val="lt1"/>
                </a:solidFill>
                <a:latin typeface="Barlow"/>
                <a:ea typeface="Barlow"/>
                <a:cs typeface="Barlow"/>
                <a:sym typeface="Barlow"/>
              </a:rPr>
              <a:t>202</a:t>
            </a:r>
            <a:r>
              <a:rPr b="1" lang="en" sz="1800">
                <a:solidFill>
                  <a:schemeClr val="lt1"/>
                </a:solidFill>
                <a:latin typeface="Barlow"/>
                <a:ea typeface="Barlow"/>
                <a:cs typeface="Barlow"/>
                <a:sym typeface="Barlow"/>
              </a:rPr>
              <a:t>5</a:t>
            </a:r>
            <a:endParaRPr b="1" i="0" sz="1800" u="none" cap="none" strike="noStrike">
              <a:solidFill>
                <a:schemeClr val="lt1"/>
              </a:solidFill>
              <a:latin typeface="Barlow"/>
              <a:ea typeface="Barlow"/>
              <a:cs typeface="Barlow"/>
              <a:sym typeface="Barlow"/>
            </a:endParaRPr>
          </a:p>
        </p:txBody>
      </p:sp>
      <p:sp>
        <p:nvSpPr>
          <p:cNvPr id="86" name="Google Shape;86;p21"/>
          <p:cNvSpPr/>
          <p:nvPr/>
        </p:nvSpPr>
        <p:spPr>
          <a:xfrm>
            <a:off x="748794" y="4023907"/>
            <a:ext cx="1641981" cy="359492"/>
          </a:xfrm>
          <a:prstGeom prst="roundRect">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87" name="Google Shape;87;p21"/>
          <p:cNvSpPr txBox="1"/>
          <p:nvPr/>
        </p:nvSpPr>
        <p:spPr>
          <a:xfrm>
            <a:off x="834995" y="4074545"/>
            <a:ext cx="1469579"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2F2F2"/>
                </a:solidFill>
                <a:latin typeface="Poppins Light"/>
                <a:ea typeface="Poppins Light"/>
                <a:cs typeface="Poppins Light"/>
                <a:sym typeface="Poppins Light"/>
              </a:rPr>
              <a:t>www.owasp.org</a:t>
            </a:r>
            <a:endParaRPr b="0" i="0" sz="1200" u="none" cap="none" strike="noStrike">
              <a:solidFill>
                <a:srgbClr val="F2F2F2"/>
              </a:solidFill>
              <a:latin typeface="Poppins Light"/>
              <a:ea typeface="Poppins Light"/>
              <a:cs typeface="Poppins Light"/>
              <a:sym typeface="Poppins Light"/>
            </a:endParaRPr>
          </a:p>
        </p:txBody>
      </p:sp>
      <p:sp>
        <p:nvSpPr>
          <p:cNvPr id="88" name="Google Shape;88;p21"/>
          <p:cNvSpPr txBox="1"/>
          <p:nvPr/>
        </p:nvSpPr>
        <p:spPr>
          <a:xfrm>
            <a:off x="2792404" y="3214745"/>
            <a:ext cx="24585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lt1"/>
                </a:solidFill>
                <a:latin typeface="Barlow"/>
                <a:ea typeface="Barlow"/>
                <a:cs typeface="Barlow"/>
                <a:sym typeface="Barlow"/>
              </a:rPr>
              <a:t>Joe Kuemerle</a:t>
            </a:r>
            <a:endParaRPr b="1" i="0" sz="1400" u="none" cap="none" strike="noStrike">
              <a:solidFill>
                <a:schemeClr val="lt1"/>
              </a:solidFill>
              <a:latin typeface="Barlow"/>
              <a:ea typeface="Barlow"/>
              <a:cs typeface="Barlow"/>
              <a:sym typeface="Barlow"/>
            </a:endParaRPr>
          </a:p>
        </p:txBody>
      </p:sp>
      <p:sp>
        <p:nvSpPr>
          <p:cNvPr id="89" name="Google Shape;89;p21"/>
          <p:cNvSpPr txBox="1"/>
          <p:nvPr/>
        </p:nvSpPr>
        <p:spPr>
          <a:xfrm>
            <a:off x="2792400" y="3492600"/>
            <a:ext cx="25812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Poppins Light"/>
                <a:ea typeface="Poppins Light"/>
                <a:cs typeface="Poppins Light"/>
                <a:sym typeface="Poppins Light"/>
              </a:rPr>
              <a:t>@jkuemerle@infosec.exchange</a:t>
            </a:r>
            <a:endParaRPr b="0" i="0" sz="1200" u="none" cap="none" strike="noStrike">
              <a:solidFill>
                <a:schemeClr val="lt1"/>
              </a:solidFill>
              <a:latin typeface="Poppins Light"/>
              <a:ea typeface="Poppins Light"/>
              <a:cs typeface="Poppins Light"/>
              <a:sym typeface="Poppins Light"/>
            </a:endParaRPr>
          </a:p>
        </p:txBody>
      </p:sp>
      <p:cxnSp>
        <p:nvCxnSpPr>
          <p:cNvPr id="90" name="Google Shape;90;p21"/>
          <p:cNvCxnSpPr/>
          <p:nvPr/>
        </p:nvCxnSpPr>
        <p:spPr>
          <a:xfrm>
            <a:off x="2642774" y="3269620"/>
            <a:ext cx="0" cy="422018"/>
          </a:xfrm>
          <a:prstGeom prst="straightConnector1">
            <a:avLst/>
          </a:prstGeom>
          <a:noFill/>
          <a:ln cap="flat" cmpd="sng" w="12700">
            <a:solidFill>
              <a:schemeClr val="accent2"/>
            </a:solidFill>
            <a:prstDash val="solid"/>
            <a:miter lim="800000"/>
            <a:headEnd len="sm" w="sm" type="none"/>
            <a:tailEnd len="sm" w="sm" type="none"/>
          </a:ln>
        </p:spPr>
      </p:cxnSp>
      <p:pic>
        <p:nvPicPr>
          <p:cNvPr id="91" name="Google Shape;91;p21"/>
          <p:cNvPicPr preferRelativeResize="0"/>
          <p:nvPr/>
        </p:nvPicPr>
        <p:blipFill rotWithShape="1">
          <a:blip r:embed="rId4">
            <a:alphaModFix/>
          </a:blip>
          <a:srcRect b="0" l="0" r="0" t="0"/>
          <a:stretch/>
        </p:blipFill>
        <p:spPr>
          <a:xfrm>
            <a:off x="766341" y="640417"/>
            <a:ext cx="1746918" cy="55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nvSpPr>
        <p:spPr>
          <a:xfrm>
            <a:off x="152400" y="4174400"/>
            <a:ext cx="1867500" cy="163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u="sng">
                <a:solidFill>
                  <a:schemeClr val="hlink"/>
                </a:solidFill>
                <a:hlinkClick r:id="rId3"/>
              </a:rPr>
              <a:t>https://www.flickr.com/photos/37984062@N03/3495248498</a:t>
            </a:r>
            <a:endParaRPr sz="500"/>
          </a:p>
        </p:txBody>
      </p:sp>
      <p:sp>
        <p:nvSpPr>
          <p:cNvPr id="163" name="Google Shape;163;p30"/>
          <p:cNvSpPr txBox="1"/>
          <p:nvPr/>
        </p:nvSpPr>
        <p:spPr>
          <a:xfrm>
            <a:off x="5853303" y="362369"/>
            <a:ext cx="3290700" cy="4207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1. Multimedia Principle</a:t>
            </a:r>
            <a:r>
              <a:rPr lang="en" sz="1100"/>
              <a:t>: </a:t>
            </a:r>
            <a:r>
              <a:rPr lang="en" sz="900"/>
              <a:t>Retention is improved through words and pictures rather than through words alone.</a:t>
            </a:r>
            <a:endParaRPr sz="900"/>
          </a:p>
          <a:p>
            <a:pPr indent="0" lvl="0" marL="0" rtl="0" algn="l">
              <a:spcBef>
                <a:spcPts val="0"/>
              </a:spcBef>
              <a:spcAft>
                <a:spcPts val="0"/>
              </a:spcAft>
              <a:buNone/>
            </a:pPr>
            <a:r>
              <a:rPr b="1" lang="en" sz="1100"/>
              <a:t>2. Spatial Contiguity Principle</a:t>
            </a:r>
            <a:r>
              <a:rPr lang="en" sz="1100"/>
              <a:t>: </a:t>
            </a:r>
            <a:r>
              <a:rPr lang="en" sz="900"/>
              <a:t>Students learn better when corresponding words and pictures are presented near each other rather than far from each other on the page or screen.</a:t>
            </a:r>
            <a:endParaRPr sz="900"/>
          </a:p>
          <a:p>
            <a:pPr indent="0" lvl="0" marL="0" rtl="0" algn="l">
              <a:spcBef>
                <a:spcPts val="0"/>
              </a:spcBef>
              <a:spcAft>
                <a:spcPts val="0"/>
              </a:spcAft>
              <a:buNone/>
            </a:pPr>
            <a:r>
              <a:rPr b="1" lang="en" sz="1100"/>
              <a:t>3. Temporal Contiguity Principle</a:t>
            </a:r>
            <a:r>
              <a:rPr lang="en" sz="1100"/>
              <a:t>: </a:t>
            </a:r>
            <a:r>
              <a:rPr lang="en" sz="900"/>
              <a:t>Students learn better when corresponding words and pictures are presented simultaneously rather than successively.</a:t>
            </a:r>
            <a:endParaRPr sz="900"/>
          </a:p>
          <a:p>
            <a:pPr indent="0" lvl="0" marL="0" rtl="0" algn="l">
              <a:spcBef>
                <a:spcPts val="0"/>
              </a:spcBef>
              <a:spcAft>
                <a:spcPts val="0"/>
              </a:spcAft>
              <a:buNone/>
            </a:pPr>
            <a:r>
              <a:rPr b="1" lang="en" sz="1100"/>
              <a:t>4. Coherence Principle</a:t>
            </a:r>
            <a:r>
              <a:rPr lang="en" sz="1100"/>
              <a:t>: </a:t>
            </a:r>
            <a:r>
              <a:rPr lang="en" sz="900"/>
              <a:t>Students learn better when extraneous words, pictures, and sounds are excluded rather than included.</a:t>
            </a:r>
            <a:endParaRPr sz="900"/>
          </a:p>
          <a:p>
            <a:pPr indent="0" lvl="0" marL="0" rtl="0" algn="l">
              <a:spcBef>
                <a:spcPts val="0"/>
              </a:spcBef>
              <a:spcAft>
                <a:spcPts val="0"/>
              </a:spcAft>
              <a:buNone/>
            </a:pPr>
            <a:r>
              <a:rPr b="1" lang="en" sz="1100"/>
              <a:t>5. Modality Principle</a:t>
            </a:r>
            <a:r>
              <a:rPr lang="en" sz="1100"/>
              <a:t>: </a:t>
            </a:r>
            <a:r>
              <a:rPr lang="en" sz="900"/>
              <a:t>Students learn better from animation and narration than from animation and on-screen text.</a:t>
            </a:r>
            <a:endParaRPr sz="900"/>
          </a:p>
          <a:p>
            <a:pPr indent="0" lvl="0" marL="0" rtl="0" algn="l">
              <a:spcBef>
                <a:spcPts val="0"/>
              </a:spcBef>
              <a:spcAft>
                <a:spcPts val="0"/>
              </a:spcAft>
              <a:buNone/>
            </a:pPr>
            <a:r>
              <a:rPr b="1" lang="en" sz="1100"/>
              <a:t>6. Redundancy Principle</a:t>
            </a:r>
            <a:r>
              <a:rPr lang="en" sz="1100"/>
              <a:t>: </a:t>
            </a:r>
            <a:r>
              <a:rPr lang="en" sz="900"/>
              <a:t>Students learn better when information is not represented in more than one modality – redundancy interferes with learning.</a:t>
            </a:r>
            <a:endParaRPr sz="900"/>
          </a:p>
          <a:p>
            <a:pPr indent="0" lvl="0" marL="0" rtl="0" algn="l">
              <a:spcBef>
                <a:spcPts val="0"/>
              </a:spcBef>
              <a:spcAft>
                <a:spcPts val="0"/>
              </a:spcAft>
              <a:buNone/>
            </a:pPr>
            <a:r>
              <a:rPr b="1" lang="en" sz="1100"/>
              <a:t>7a. Individual Differences Principle</a:t>
            </a:r>
            <a:r>
              <a:rPr lang="en" sz="1100"/>
              <a:t>: </a:t>
            </a:r>
            <a:r>
              <a:rPr lang="en" sz="900"/>
              <a:t>Design effects are higher for low-knowledge learners than for high-knowledge learners.</a:t>
            </a:r>
            <a:endParaRPr sz="1100"/>
          </a:p>
          <a:p>
            <a:pPr indent="0" lvl="0" marL="0" rtl="0" algn="l">
              <a:spcBef>
                <a:spcPts val="0"/>
              </a:spcBef>
              <a:spcAft>
                <a:spcPts val="0"/>
              </a:spcAft>
              <a:buNone/>
            </a:pPr>
            <a:r>
              <a:rPr b="1" lang="en" sz="1100"/>
              <a:t>7b. Individual Differences Principle</a:t>
            </a:r>
            <a:r>
              <a:rPr lang="en" sz="1100"/>
              <a:t>: </a:t>
            </a:r>
            <a:r>
              <a:rPr lang="en" sz="900"/>
              <a:t>Design effects are higher for high-spatial learners rather than for low-spatial learners.</a:t>
            </a:r>
            <a:endParaRPr sz="900"/>
          </a:p>
          <a:p>
            <a:pPr indent="0" lvl="0" marL="0" rtl="0" algn="l">
              <a:spcBef>
                <a:spcPts val="0"/>
              </a:spcBef>
              <a:spcAft>
                <a:spcPts val="0"/>
              </a:spcAft>
              <a:buNone/>
            </a:pPr>
            <a:r>
              <a:rPr b="1" lang="en" sz="1100"/>
              <a:t>8. Direct Manipulation Principle</a:t>
            </a:r>
            <a:r>
              <a:rPr lang="en" sz="1100"/>
              <a:t>: As the complexity of the materials increase, the impact of direct manipulation of the learning materials (animation, pacing) on transfer also increases </a:t>
            </a:r>
            <a:endParaRPr sz="1100"/>
          </a:p>
          <a:p>
            <a:pPr indent="0" lvl="0" marL="0" rtl="0" algn="l">
              <a:spcBef>
                <a:spcPts val="0"/>
              </a:spcBef>
              <a:spcAft>
                <a:spcPts val="0"/>
              </a:spcAft>
              <a:buNone/>
            </a:pPr>
            <a:r>
              <a:t/>
            </a:r>
            <a:endParaRPr sz="1100"/>
          </a:p>
        </p:txBody>
      </p:sp>
      <p:sp>
        <p:nvSpPr>
          <p:cNvPr id="164" name="Google Shape;164;p30"/>
          <p:cNvSpPr/>
          <p:nvPr/>
        </p:nvSpPr>
        <p:spPr>
          <a:xfrm>
            <a:off x="5773175" y="736125"/>
            <a:ext cx="3285600" cy="1030200"/>
          </a:xfrm>
          <a:prstGeom prst="rect">
            <a:avLst/>
          </a:prstGeom>
          <a:noFill/>
          <a:ln cap="flat" cmpd="sng" w="381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 name="Google Shape;165;p30"/>
          <p:cNvSpPr/>
          <p:nvPr/>
        </p:nvSpPr>
        <p:spPr>
          <a:xfrm>
            <a:off x="5773166" y="2637319"/>
            <a:ext cx="3285600" cy="476400"/>
          </a:xfrm>
          <a:prstGeom prst="rect">
            <a:avLst/>
          </a:prstGeom>
          <a:noFill/>
          <a:ln cap="flat" cmpd="sng" w="381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66" name="Google Shape;166;p30"/>
          <p:cNvPicPr preferRelativeResize="0"/>
          <p:nvPr/>
        </p:nvPicPr>
        <p:blipFill>
          <a:blip r:embed="rId4">
            <a:alphaModFix/>
          </a:blip>
          <a:stretch>
            <a:fillRect/>
          </a:stretch>
        </p:blipFill>
        <p:spPr>
          <a:xfrm>
            <a:off x="152400" y="152400"/>
            <a:ext cx="5362668" cy="4022001"/>
          </a:xfrm>
          <a:prstGeom prst="rect">
            <a:avLst/>
          </a:prstGeom>
          <a:noFill/>
          <a:ln>
            <a:noFill/>
          </a:ln>
        </p:spPr>
      </p:pic>
      <p:sp>
        <p:nvSpPr>
          <p:cNvPr id="167" name="Google Shape;167;p3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nvSpPr>
        <p:spPr>
          <a:xfrm>
            <a:off x="0" y="4334775"/>
            <a:ext cx="9144000" cy="33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u="sng">
                <a:solidFill>
                  <a:schemeClr val="hlink"/>
                </a:solidFill>
                <a:hlinkClick r:id="rId3"/>
              </a:rPr>
              <a:t>https://engineering.salesforce.com/capture-the-flag-secure-your-knowledge-37b43180e55a</a:t>
            </a:r>
            <a:endParaRPr/>
          </a:p>
        </p:txBody>
      </p:sp>
      <p:pic>
        <p:nvPicPr>
          <p:cNvPr id="173" name="Google Shape;173;p31"/>
          <p:cNvPicPr preferRelativeResize="0"/>
          <p:nvPr/>
        </p:nvPicPr>
        <p:blipFill>
          <a:blip r:embed="rId4">
            <a:alphaModFix/>
          </a:blip>
          <a:stretch>
            <a:fillRect/>
          </a:stretch>
        </p:blipFill>
        <p:spPr>
          <a:xfrm>
            <a:off x="1255902" y="0"/>
            <a:ext cx="6632196" cy="4484403"/>
          </a:xfrm>
          <a:prstGeom prst="rect">
            <a:avLst/>
          </a:prstGeom>
          <a:noFill/>
          <a:ln>
            <a:noFill/>
          </a:ln>
        </p:spPr>
      </p:pic>
      <p:sp>
        <p:nvSpPr>
          <p:cNvPr id="174" name="Google Shape;174;p3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p:cNvPicPr preferRelativeResize="0"/>
          <p:nvPr/>
        </p:nvPicPr>
        <p:blipFill>
          <a:blip r:embed="rId3">
            <a:alphaModFix/>
          </a:blip>
          <a:stretch>
            <a:fillRect/>
          </a:stretch>
        </p:blipFill>
        <p:spPr>
          <a:xfrm>
            <a:off x="2321412" y="152400"/>
            <a:ext cx="4501177" cy="4464582"/>
          </a:xfrm>
          <a:prstGeom prst="rect">
            <a:avLst/>
          </a:prstGeom>
          <a:noFill/>
          <a:ln>
            <a:noFill/>
          </a:ln>
        </p:spPr>
      </p:pic>
      <p:sp>
        <p:nvSpPr>
          <p:cNvPr id="180" name="Google Shape;180;p32"/>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3">
            <a:alphaModFix/>
          </a:blip>
          <a:stretch>
            <a:fillRect/>
          </a:stretch>
        </p:blipFill>
        <p:spPr>
          <a:xfrm>
            <a:off x="1744887" y="152400"/>
            <a:ext cx="5654226" cy="4358475"/>
          </a:xfrm>
          <a:prstGeom prst="rect">
            <a:avLst/>
          </a:prstGeom>
          <a:noFill/>
          <a:ln>
            <a:noFill/>
          </a:ln>
        </p:spPr>
      </p:pic>
      <p:sp>
        <p:nvSpPr>
          <p:cNvPr id="186" name="Google Shape;186;p3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4"/>
          <p:cNvPicPr preferRelativeResize="0"/>
          <p:nvPr/>
        </p:nvPicPr>
        <p:blipFill>
          <a:blip r:embed="rId3">
            <a:alphaModFix/>
          </a:blip>
          <a:stretch>
            <a:fillRect/>
          </a:stretch>
        </p:blipFill>
        <p:spPr>
          <a:xfrm>
            <a:off x="1744874" y="167426"/>
            <a:ext cx="5654251" cy="4434512"/>
          </a:xfrm>
          <a:prstGeom prst="rect">
            <a:avLst/>
          </a:prstGeom>
          <a:noFill/>
          <a:ln>
            <a:noFill/>
          </a:ln>
        </p:spPr>
      </p:pic>
      <p:sp>
        <p:nvSpPr>
          <p:cNvPr id="192" name="Google Shape;192;p3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idx="4294967295" type="sldNum"/>
          </p:nvPr>
        </p:nvSpPr>
        <p:spPr>
          <a:xfrm>
            <a:off x="4021658" y="4769382"/>
            <a:ext cx="10515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pic>
        <p:nvPicPr>
          <p:cNvPr id="198" name="Google Shape;198;p35"/>
          <p:cNvPicPr preferRelativeResize="0"/>
          <p:nvPr/>
        </p:nvPicPr>
        <p:blipFill>
          <a:blip r:embed="rId3">
            <a:alphaModFix/>
          </a:blip>
          <a:stretch>
            <a:fillRect/>
          </a:stretch>
        </p:blipFill>
        <p:spPr>
          <a:xfrm>
            <a:off x="2233613" y="200025"/>
            <a:ext cx="4676775" cy="4743450"/>
          </a:xfrm>
          <a:prstGeom prst="rect">
            <a:avLst/>
          </a:prstGeom>
          <a:noFill/>
          <a:ln>
            <a:noFill/>
          </a:ln>
        </p:spPr>
      </p:pic>
      <p:sp>
        <p:nvSpPr>
          <p:cNvPr id="199" name="Google Shape;199;p3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6"/>
          <p:cNvPicPr preferRelativeResize="0"/>
          <p:nvPr/>
        </p:nvPicPr>
        <p:blipFill>
          <a:blip r:embed="rId3">
            <a:alphaModFix/>
          </a:blip>
          <a:stretch>
            <a:fillRect/>
          </a:stretch>
        </p:blipFill>
        <p:spPr>
          <a:xfrm>
            <a:off x="1828800" y="714375"/>
            <a:ext cx="5486400" cy="3714750"/>
          </a:xfrm>
          <a:prstGeom prst="rect">
            <a:avLst/>
          </a:prstGeom>
          <a:noFill/>
          <a:ln>
            <a:noFill/>
          </a:ln>
        </p:spPr>
      </p:pic>
      <p:sp>
        <p:nvSpPr>
          <p:cNvPr id="205" name="Google Shape;205;p3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7"/>
          <p:cNvPicPr preferRelativeResize="0"/>
          <p:nvPr/>
        </p:nvPicPr>
        <p:blipFill>
          <a:blip r:embed="rId3">
            <a:alphaModFix/>
          </a:blip>
          <a:stretch>
            <a:fillRect/>
          </a:stretch>
        </p:blipFill>
        <p:spPr>
          <a:xfrm>
            <a:off x="2243138" y="900113"/>
            <a:ext cx="4657725" cy="3343275"/>
          </a:xfrm>
          <a:prstGeom prst="rect">
            <a:avLst/>
          </a:prstGeom>
          <a:noFill/>
          <a:ln>
            <a:noFill/>
          </a:ln>
        </p:spPr>
      </p:pic>
      <p:sp>
        <p:nvSpPr>
          <p:cNvPr id="211" name="Google Shape;211;p3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8"/>
          <p:cNvPicPr preferRelativeResize="0"/>
          <p:nvPr/>
        </p:nvPicPr>
        <p:blipFill>
          <a:blip r:embed="rId3">
            <a:alphaModFix/>
          </a:blip>
          <a:stretch>
            <a:fillRect/>
          </a:stretch>
        </p:blipFill>
        <p:spPr>
          <a:xfrm>
            <a:off x="1673013" y="319825"/>
            <a:ext cx="5797974" cy="4153925"/>
          </a:xfrm>
          <a:prstGeom prst="rect">
            <a:avLst/>
          </a:prstGeom>
          <a:noFill/>
          <a:ln>
            <a:noFill/>
          </a:ln>
        </p:spPr>
      </p:pic>
      <p:sp>
        <p:nvSpPr>
          <p:cNvPr id="217" name="Google Shape;217;p3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39"/>
          <p:cNvSpPr txBox="1"/>
          <p:nvPr>
            <p:ph idx="4294967295"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pic>
        <p:nvPicPr>
          <p:cNvPr id="223" name="Google Shape;223;p39"/>
          <p:cNvPicPr preferRelativeResize="0"/>
          <p:nvPr/>
        </p:nvPicPr>
        <p:blipFill>
          <a:blip r:embed="rId3">
            <a:alphaModFix/>
          </a:blip>
          <a:stretch>
            <a:fillRect/>
          </a:stretch>
        </p:blipFill>
        <p:spPr>
          <a:xfrm>
            <a:off x="1462150" y="0"/>
            <a:ext cx="6219701" cy="4664776"/>
          </a:xfrm>
          <a:prstGeom prst="rect">
            <a:avLst/>
          </a:prstGeom>
          <a:noFill/>
          <a:ln>
            <a:noFill/>
          </a:ln>
        </p:spPr>
      </p:pic>
      <p:sp>
        <p:nvSpPr>
          <p:cNvPr id="224" name="Google Shape;224;p39"/>
          <p:cNvSpPr txBox="1"/>
          <p:nvPr/>
        </p:nvSpPr>
        <p:spPr>
          <a:xfrm rot="-5400000">
            <a:off x="364450" y="3468750"/>
            <a:ext cx="207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https://flickr.com/photos/codepo8/5790470307/</a:t>
            </a:r>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2"/>
          <p:cNvSpPr txBox="1"/>
          <p:nvPr/>
        </p:nvSpPr>
        <p:spPr>
          <a:xfrm>
            <a:off x="279351" y="162000"/>
            <a:ext cx="3104100" cy="318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a:t>
            </a:r>
            <a:endParaRPr/>
          </a:p>
        </p:txBody>
      </p:sp>
      <p:sp>
        <p:nvSpPr>
          <p:cNvPr id="97" name="Google Shape;97;p2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98" name="Google Shape;98;p22"/>
          <p:cNvPicPr preferRelativeResize="0"/>
          <p:nvPr/>
        </p:nvPicPr>
        <p:blipFill>
          <a:blip r:embed="rId3">
            <a:alphaModFix/>
          </a:blip>
          <a:stretch>
            <a:fillRect/>
          </a:stretch>
        </p:blipFill>
        <p:spPr>
          <a:xfrm>
            <a:off x="0" y="14931"/>
            <a:ext cx="9144000" cy="51285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0"/>
          <p:cNvPicPr preferRelativeResize="0"/>
          <p:nvPr/>
        </p:nvPicPr>
        <p:blipFill>
          <a:blip r:embed="rId3">
            <a:alphaModFix/>
          </a:blip>
          <a:stretch>
            <a:fillRect/>
          </a:stretch>
        </p:blipFill>
        <p:spPr>
          <a:xfrm>
            <a:off x="152400" y="838200"/>
            <a:ext cx="8839200" cy="3784740"/>
          </a:xfrm>
          <a:prstGeom prst="rect">
            <a:avLst/>
          </a:prstGeom>
          <a:noFill/>
          <a:ln>
            <a:noFill/>
          </a:ln>
        </p:spPr>
      </p:pic>
      <p:sp>
        <p:nvSpPr>
          <p:cNvPr id="230" name="Google Shape;230;p40"/>
          <p:cNvSpPr txBox="1"/>
          <p:nvPr/>
        </p:nvSpPr>
        <p:spPr>
          <a:xfrm>
            <a:off x="0" y="3609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https://engineering.salesforce.com/play-games-learn-better-fc782757c884</a:t>
            </a:r>
            <a:endParaRPr/>
          </a:p>
        </p:txBody>
      </p:sp>
      <p:sp>
        <p:nvSpPr>
          <p:cNvPr id="231" name="Google Shape;231;p4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nvSpPr>
        <p:spPr>
          <a:xfrm>
            <a:off x="0" y="3609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https://engineering.salesforce.com/play-games-learn-better-fc782757c884</a:t>
            </a:r>
            <a:endParaRPr/>
          </a:p>
        </p:txBody>
      </p:sp>
      <p:pic>
        <p:nvPicPr>
          <p:cNvPr id="237" name="Google Shape;237;p41"/>
          <p:cNvPicPr preferRelativeResize="0"/>
          <p:nvPr/>
        </p:nvPicPr>
        <p:blipFill>
          <a:blip r:embed="rId4">
            <a:alphaModFix/>
          </a:blip>
          <a:stretch>
            <a:fillRect/>
          </a:stretch>
        </p:blipFill>
        <p:spPr>
          <a:xfrm>
            <a:off x="152401" y="924350"/>
            <a:ext cx="8839198" cy="2948430"/>
          </a:xfrm>
          <a:prstGeom prst="rect">
            <a:avLst/>
          </a:prstGeom>
          <a:noFill/>
          <a:ln>
            <a:noFill/>
          </a:ln>
        </p:spPr>
      </p:pic>
      <p:sp>
        <p:nvSpPr>
          <p:cNvPr id="238" name="Google Shape;238;p4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nvSpPr>
        <p:spPr>
          <a:xfrm>
            <a:off x="0" y="3609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https://engineering.salesforce.com/play-games-learn-better-fc782757c884</a:t>
            </a:r>
            <a:endParaRPr/>
          </a:p>
        </p:txBody>
      </p:sp>
      <p:pic>
        <p:nvPicPr>
          <p:cNvPr id="244" name="Google Shape;244;p42"/>
          <p:cNvPicPr preferRelativeResize="0"/>
          <p:nvPr/>
        </p:nvPicPr>
        <p:blipFill>
          <a:blip r:embed="rId4">
            <a:alphaModFix/>
          </a:blip>
          <a:stretch>
            <a:fillRect/>
          </a:stretch>
        </p:blipFill>
        <p:spPr>
          <a:xfrm>
            <a:off x="152399" y="924350"/>
            <a:ext cx="8839202" cy="3102542"/>
          </a:xfrm>
          <a:prstGeom prst="rect">
            <a:avLst/>
          </a:prstGeom>
          <a:noFill/>
          <a:ln>
            <a:noFill/>
          </a:ln>
        </p:spPr>
      </p:pic>
      <p:sp>
        <p:nvSpPr>
          <p:cNvPr id="245" name="Google Shape;245;p42"/>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nvSpPr>
        <p:spPr>
          <a:xfrm>
            <a:off x="0" y="3609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https://engineering.salesforce.com/play-games-learn-better-fc782757c884</a:t>
            </a:r>
            <a:endParaRPr/>
          </a:p>
        </p:txBody>
      </p:sp>
      <p:pic>
        <p:nvPicPr>
          <p:cNvPr id="251" name="Google Shape;251;p43"/>
          <p:cNvPicPr preferRelativeResize="0"/>
          <p:nvPr/>
        </p:nvPicPr>
        <p:blipFill>
          <a:blip r:embed="rId4">
            <a:alphaModFix/>
          </a:blip>
          <a:stretch>
            <a:fillRect/>
          </a:stretch>
        </p:blipFill>
        <p:spPr>
          <a:xfrm>
            <a:off x="152401" y="924350"/>
            <a:ext cx="8839199" cy="2785923"/>
          </a:xfrm>
          <a:prstGeom prst="rect">
            <a:avLst/>
          </a:prstGeom>
          <a:noFill/>
          <a:ln>
            <a:noFill/>
          </a:ln>
        </p:spPr>
      </p:pic>
      <p:sp>
        <p:nvSpPr>
          <p:cNvPr id="252" name="Google Shape;252;p4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nvSpPr>
        <p:spPr>
          <a:xfrm rot="-5400000">
            <a:off x="-885175" y="2981375"/>
            <a:ext cx="30000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3"/>
              </a:rPr>
              <a:t>https://www.flickr.com/photos/35509232@N06/24271690249</a:t>
            </a:r>
            <a:endParaRPr sz="600"/>
          </a:p>
        </p:txBody>
      </p:sp>
      <p:pic>
        <p:nvPicPr>
          <p:cNvPr id="258" name="Google Shape;258;p44"/>
          <p:cNvPicPr preferRelativeResize="0"/>
          <p:nvPr/>
        </p:nvPicPr>
        <p:blipFill>
          <a:blip r:embed="rId4">
            <a:alphaModFix/>
          </a:blip>
          <a:stretch>
            <a:fillRect/>
          </a:stretch>
        </p:blipFill>
        <p:spPr>
          <a:xfrm>
            <a:off x="750425" y="152400"/>
            <a:ext cx="7947934" cy="4464580"/>
          </a:xfrm>
          <a:prstGeom prst="rect">
            <a:avLst/>
          </a:prstGeom>
          <a:noFill/>
          <a:ln>
            <a:noFill/>
          </a:ln>
        </p:spPr>
      </p:pic>
      <p:sp>
        <p:nvSpPr>
          <p:cNvPr id="259" name="Google Shape;259;p4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5"/>
          <p:cNvPicPr preferRelativeResize="0"/>
          <p:nvPr/>
        </p:nvPicPr>
        <p:blipFill>
          <a:blip r:embed="rId3">
            <a:alphaModFix/>
          </a:blip>
          <a:stretch>
            <a:fillRect/>
          </a:stretch>
        </p:blipFill>
        <p:spPr>
          <a:xfrm>
            <a:off x="1595612" y="152400"/>
            <a:ext cx="5952776" cy="4464582"/>
          </a:xfrm>
          <a:prstGeom prst="rect">
            <a:avLst/>
          </a:prstGeom>
          <a:noFill/>
          <a:ln>
            <a:noFill/>
          </a:ln>
        </p:spPr>
      </p:pic>
      <p:sp>
        <p:nvSpPr>
          <p:cNvPr id="265" name="Google Shape;265;p45"/>
          <p:cNvSpPr txBox="1"/>
          <p:nvPr/>
        </p:nvSpPr>
        <p:spPr>
          <a:xfrm rot="-5403043">
            <a:off x="332285" y="3283624"/>
            <a:ext cx="2372101" cy="1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https://www.flickr.com/photos/79673928@N08/10519784515</a:t>
            </a:r>
            <a:endParaRPr sz="600"/>
          </a:p>
        </p:txBody>
      </p:sp>
      <p:sp>
        <p:nvSpPr>
          <p:cNvPr id="266" name="Google Shape;266;p4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6"/>
          <p:cNvPicPr preferRelativeResize="0"/>
          <p:nvPr/>
        </p:nvPicPr>
        <p:blipFill>
          <a:blip r:embed="rId3">
            <a:alphaModFix/>
          </a:blip>
          <a:stretch>
            <a:fillRect/>
          </a:stretch>
        </p:blipFill>
        <p:spPr>
          <a:xfrm>
            <a:off x="3054236" y="-14050"/>
            <a:ext cx="3035529" cy="4838701"/>
          </a:xfrm>
          <a:prstGeom prst="rect">
            <a:avLst/>
          </a:prstGeom>
          <a:noFill/>
          <a:ln>
            <a:noFill/>
          </a:ln>
        </p:spPr>
      </p:pic>
      <p:sp>
        <p:nvSpPr>
          <p:cNvPr id="272" name="Google Shape;272;p46"/>
          <p:cNvSpPr txBox="1"/>
          <p:nvPr/>
        </p:nvSpPr>
        <p:spPr>
          <a:xfrm rot="-5400000">
            <a:off x="1835475" y="3605900"/>
            <a:ext cx="2230800" cy="2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https://www.flickr.com/photos/78814955@N00/46868044302</a:t>
            </a:r>
            <a:endParaRPr sz="600"/>
          </a:p>
        </p:txBody>
      </p:sp>
      <p:sp>
        <p:nvSpPr>
          <p:cNvPr id="273" name="Google Shape;273;p4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idx="2" type="body"/>
          </p:nvPr>
        </p:nvSpPr>
        <p:spPr>
          <a:xfrm>
            <a:off x="473800" y="155300"/>
            <a:ext cx="8375700" cy="4475700"/>
          </a:xfrm>
          <a:prstGeom prst="rect">
            <a:avLst/>
          </a:prstGeom>
        </p:spPr>
        <p:txBody>
          <a:bodyPr anchorCtr="0" anchor="t" bIns="0" lIns="0" spcFirstLastPara="1" rIns="0" wrap="square" tIns="0">
            <a:normAutofit/>
          </a:bodyPr>
          <a:lstStyle/>
          <a:p>
            <a:pPr indent="-342900" lvl="0" marL="457200" rtl="0" algn="l">
              <a:spcBef>
                <a:spcPts val="1200"/>
              </a:spcBef>
              <a:spcAft>
                <a:spcPts val="0"/>
              </a:spcAft>
              <a:buSzPts val="1800"/>
              <a:buChar char="●"/>
            </a:pPr>
            <a:r>
              <a:rPr b="1" lang="en" sz="1800"/>
              <a:t>Relevancy - </a:t>
            </a:r>
            <a:r>
              <a:rPr lang="en" sz="1800"/>
              <a:t>challenges should use the same technologies and platforms that the participants work in</a:t>
            </a:r>
            <a:endParaRPr sz="1800"/>
          </a:p>
          <a:p>
            <a:pPr indent="0" lvl="0" marL="457200" rtl="0" algn="l">
              <a:spcBef>
                <a:spcPts val="1200"/>
              </a:spcBef>
              <a:spcAft>
                <a:spcPts val="0"/>
              </a:spcAft>
              <a:buNone/>
            </a:pPr>
            <a:r>
              <a:t/>
            </a:r>
            <a:endParaRPr sz="600"/>
          </a:p>
          <a:p>
            <a:pPr indent="-342900" lvl="0" marL="457200" rtl="0" algn="l">
              <a:spcBef>
                <a:spcPts val="1200"/>
              </a:spcBef>
              <a:spcAft>
                <a:spcPts val="0"/>
              </a:spcAft>
              <a:buSzPts val="1800"/>
              <a:buChar char="●"/>
            </a:pPr>
            <a:r>
              <a:rPr b="1" lang="en" sz="1800"/>
              <a:t>Appropriateness </a:t>
            </a:r>
            <a:r>
              <a:rPr lang="en" sz="1800"/>
              <a:t>- challenges should cover vulnerability categories that are known to exist in the participants codebases</a:t>
            </a:r>
            <a:endParaRPr sz="1800"/>
          </a:p>
          <a:p>
            <a:pPr indent="0" lvl="0" marL="457200" rtl="0" algn="l">
              <a:spcBef>
                <a:spcPts val="1200"/>
              </a:spcBef>
              <a:spcAft>
                <a:spcPts val="0"/>
              </a:spcAft>
              <a:buNone/>
            </a:pPr>
            <a:r>
              <a:t/>
            </a:r>
            <a:endParaRPr sz="600"/>
          </a:p>
          <a:p>
            <a:pPr indent="-342900" lvl="0" marL="457200" rtl="0" algn="l">
              <a:spcBef>
                <a:spcPts val="1200"/>
              </a:spcBef>
              <a:spcAft>
                <a:spcPts val="0"/>
              </a:spcAft>
              <a:buSzPts val="1800"/>
              <a:buChar char="●"/>
            </a:pPr>
            <a:r>
              <a:rPr b="1" lang="en" sz="1800"/>
              <a:t>Interesting/Engaging</a:t>
            </a:r>
            <a:r>
              <a:rPr lang="en" sz="1800"/>
              <a:t> - challenges should draw the participants attention and encourage them to find solutions</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b="1" lang="en" sz="1800"/>
              <a:t>Solvable</a:t>
            </a:r>
            <a:r>
              <a:rPr lang="en" sz="1800"/>
              <a:t> - challenges should have a clear and accurate solution</a:t>
            </a:r>
            <a:endParaRPr sz="1800"/>
          </a:p>
          <a:p>
            <a:pPr indent="0" lvl="0" marL="457200" rtl="0" algn="l">
              <a:spcBef>
                <a:spcPts val="1200"/>
              </a:spcBef>
              <a:spcAft>
                <a:spcPts val="0"/>
              </a:spcAft>
              <a:buNone/>
            </a:pPr>
            <a:r>
              <a:t/>
            </a:r>
            <a:endParaRPr sz="600"/>
          </a:p>
          <a:p>
            <a:pPr indent="-342900" lvl="0" marL="457200" rtl="0" algn="l">
              <a:spcBef>
                <a:spcPts val="1200"/>
              </a:spcBef>
              <a:spcAft>
                <a:spcPts val="0"/>
              </a:spcAft>
              <a:buSzPts val="1800"/>
              <a:buChar char="●"/>
            </a:pPr>
            <a:r>
              <a:rPr b="1" lang="en" sz="1800"/>
              <a:t>Reflective</a:t>
            </a:r>
            <a:r>
              <a:rPr lang="en" sz="1800"/>
              <a:t> - challenges should reinforce targeted concepts</a:t>
            </a:r>
            <a:endParaRPr sz="1800"/>
          </a:p>
        </p:txBody>
      </p:sp>
      <p:sp>
        <p:nvSpPr>
          <p:cNvPr id="279" name="Google Shape;279;p4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8"/>
          <p:cNvPicPr preferRelativeResize="0"/>
          <p:nvPr/>
        </p:nvPicPr>
        <p:blipFill>
          <a:blip r:embed="rId3">
            <a:alphaModFix/>
          </a:blip>
          <a:stretch>
            <a:fillRect/>
          </a:stretch>
        </p:blipFill>
        <p:spPr>
          <a:xfrm>
            <a:off x="1233997" y="152400"/>
            <a:ext cx="6676006" cy="4464579"/>
          </a:xfrm>
          <a:prstGeom prst="rect">
            <a:avLst/>
          </a:prstGeom>
          <a:noFill/>
          <a:ln>
            <a:noFill/>
          </a:ln>
        </p:spPr>
      </p:pic>
      <p:sp>
        <p:nvSpPr>
          <p:cNvPr id="285" name="Google Shape;285;p48"/>
          <p:cNvSpPr txBox="1"/>
          <p:nvPr/>
        </p:nvSpPr>
        <p:spPr>
          <a:xfrm rot="-5400000">
            <a:off x="3400" y="3386375"/>
            <a:ext cx="22707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https://www.flickr.com/photos/93416311@N00/2195946360</a:t>
            </a:r>
            <a:endParaRPr sz="600"/>
          </a:p>
        </p:txBody>
      </p:sp>
      <p:sp>
        <p:nvSpPr>
          <p:cNvPr id="286" name="Google Shape;286;p4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idx="2" type="body"/>
          </p:nvPr>
        </p:nvSpPr>
        <p:spPr>
          <a:xfrm>
            <a:off x="473800" y="284175"/>
            <a:ext cx="8333100" cy="4257300"/>
          </a:xfrm>
          <a:prstGeom prst="rect">
            <a:avLst/>
          </a:prstGeom>
        </p:spPr>
        <p:txBody>
          <a:bodyPr anchorCtr="0" anchor="t" bIns="0" lIns="0" spcFirstLastPara="1" rIns="0" wrap="square" tIns="0">
            <a:normAutofit/>
          </a:bodyPr>
          <a:lstStyle/>
          <a:p>
            <a:pPr indent="0" lvl="0" marL="0" rtl="0" algn="ctr">
              <a:spcBef>
                <a:spcPts val="1200"/>
              </a:spcBef>
              <a:spcAft>
                <a:spcPts val="0"/>
              </a:spcAft>
              <a:buNone/>
            </a:pPr>
            <a:r>
              <a:rPr b="1" lang="en" sz="2400"/>
              <a:t>Red Flags - Avoid</a:t>
            </a:r>
            <a:endParaRPr b="1" sz="2400"/>
          </a:p>
          <a:p>
            <a:pPr indent="-381000" lvl="0" marL="457200" rtl="0" algn="l">
              <a:spcBef>
                <a:spcPts val="1200"/>
              </a:spcBef>
              <a:spcAft>
                <a:spcPts val="0"/>
              </a:spcAft>
              <a:buSzPts val="2400"/>
              <a:buChar char="●"/>
            </a:pPr>
            <a:r>
              <a:rPr b="1" lang="en" sz="2400"/>
              <a:t>Excessive Obscurity</a:t>
            </a:r>
            <a:r>
              <a:rPr lang="en" sz="2400"/>
              <a:t> - solutions should be discoverable (with a reasonable amount of effort)</a:t>
            </a:r>
            <a:endParaRPr sz="2400"/>
          </a:p>
          <a:p>
            <a:pPr indent="0" lvl="0" marL="457200" rtl="0" algn="l">
              <a:spcBef>
                <a:spcPts val="1200"/>
              </a:spcBef>
              <a:spcAft>
                <a:spcPts val="0"/>
              </a:spcAft>
              <a:buNone/>
            </a:pPr>
            <a:r>
              <a:t/>
            </a:r>
            <a:endParaRPr sz="1000"/>
          </a:p>
          <a:p>
            <a:pPr indent="-381000" lvl="0" marL="457200" rtl="0" algn="l">
              <a:spcBef>
                <a:spcPts val="1200"/>
              </a:spcBef>
              <a:spcAft>
                <a:spcPts val="0"/>
              </a:spcAft>
              <a:buSzPts val="2400"/>
              <a:buChar char="●"/>
            </a:pPr>
            <a:r>
              <a:rPr b="1" lang="en" sz="2400"/>
              <a:t>Non-Relevant</a:t>
            </a:r>
            <a:r>
              <a:rPr lang="en" sz="2400"/>
              <a:t> - work to solve challenges should not be far outside of the participants skill set and work requirements</a:t>
            </a:r>
            <a:endParaRPr sz="2400"/>
          </a:p>
          <a:p>
            <a:pPr indent="0" lvl="0" marL="457200" rtl="0" algn="l">
              <a:spcBef>
                <a:spcPts val="1200"/>
              </a:spcBef>
              <a:spcAft>
                <a:spcPts val="0"/>
              </a:spcAft>
              <a:buNone/>
            </a:pPr>
            <a:r>
              <a:rPr lang="en" sz="1000"/>
              <a:t>  </a:t>
            </a:r>
            <a:endParaRPr sz="1000"/>
          </a:p>
          <a:p>
            <a:pPr indent="-381000" lvl="0" marL="457200" rtl="0" algn="l">
              <a:spcBef>
                <a:spcPts val="1200"/>
              </a:spcBef>
              <a:spcAft>
                <a:spcPts val="0"/>
              </a:spcAft>
              <a:buSzPts val="2400"/>
              <a:buChar char="●"/>
            </a:pPr>
            <a:r>
              <a:rPr b="1" lang="en" sz="2400"/>
              <a:t>Open Ended</a:t>
            </a:r>
            <a:r>
              <a:rPr lang="en" sz="2400"/>
              <a:t> - challenges should have enough guidance to allow the participant to find an agreed upon “good” solution </a:t>
            </a:r>
            <a:endParaRPr/>
          </a:p>
        </p:txBody>
      </p:sp>
      <p:sp>
        <p:nvSpPr>
          <p:cNvPr id="292" name="Google Shape;292;p4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3"/>
          <p:cNvPicPr preferRelativeResize="0"/>
          <p:nvPr>
            <p:ph idx="2" type="pic"/>
          </p:nvPr>
        </p:nvPicPr>
        <p:blipFill rotWithShape="1">
          <a:blip r:embed="rId3">
            <a:alphaModFix/>
          </a:blip>
          <a:srcRect b="7863" l="0" r="0" t="7864"/>
          <a:stretch/>
        </p:blipFill>
        <p:spPr>
          <a:xfrm>
            <a:off x="0" y="0"/>
            <a:ext cx="9144000" cy="5143500"/>
          </a:xfrm>
          <a:prstGeom prst="rect">
            <a:avLst/>
          </a:prstGeom>
          <a:noFill/>
          <a:ln>
            <a:noFill/>
          </a:ln>
        </p:spPr>
      </p:pic>
      <p:sp>
        <p:nvSpPr>
          <p:cNvPr id="104" name="Google Shape;104;p23"/>
          <p:cNvSpPr/>
          <p:nvPr/>
        </p:nvSpPr>
        <p:spPr>
          <a:xfrm>
            <a:off x="0" y="0"/>
            <a:ext cx="9144000" cy="5143500"/>
          </a:xfrm>
          <a:prstGeom prst="rect">
            <a:avLst/>
          </a:prstGeom>
          <a:gradFill>
            <a:gsLst>
              <a:gs pos="0">
                <a:srgbClr val="F2F2F2"/>
              </a:gs>
              <a:gs pos="48000">
                <a:srgbClr val="F2F2F2">
                  <a:alpha val="89411"/>
                </a:srgbClr>
              </a:gs>
              <a:gs pos="100000">
                <a:srgbClr val="F2F2F2">
                  <a:alpha val="80000"/>
                </a:srgbClr>
              </a:gs>
            </a:gsLst>
            <a:lin ang="162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105" name="Google Shape;105;p23"/>
          <p:cNvSpPr txBox="1"/>
          <p:nvPr/>
        </p:nvSpPr>
        <p:spPr>
          <a:xfrm>
            <a:off x="542003" y="1195700"/>
            <a:ext cx="8059994" cy="53091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lang="en" sz="3000">
                <a:solidFill>
                  <a:schemeClr val="accent1"/>
                </a:solidFill>
                <a:latin typeface="Barlow"/>
                <a:ea typeface="Barlow"/>
                <a:cs typeface="Barlow"/>
                <a:sym typeface="Barlow"/>
              </a:rPr>
              <a:t>Agenda</a:t>
            </a:r>
            <a:endParaRPr b="1" i="0" sz="3000" u="none" cap="none" strike="noStrike">
              <a:solidFill>
                <a:schemeClr val="accent1"/>
              </a:solidFill>
              <a:latin typeface="Barlow"/>
              <a:ea typeface="Barlow"/>
              <a:cs typeface="Barlow"/>
              <a:sym typeface="Barlow"/>
            </a:endParaRPr>
          </a:p>
        </p:txBody>
      </p:sp>
      <p:sp>
        <p:nvSpPr>
          <p:cNvPr id="106" name="Google Shape;106;p23"/>
          <p:cNvSpPr/>
          <p:nvPr/>
        </p:nvSpPr>
        <p:spPr>
          <a:xfrm>
            <a:off x="631387" y="1725713"/>
            <a:ext cx="205383" cy="3956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107" name="Google Shape;107;p23"/>
          <p:cNvSpPr txBox="1"/>
          <p:nvPr/>
        </p:nvSpPr>
        <p:spPr>
          <a:xfrm>
            <a:off x="542003" y="2003614"/>
            <a:ext cx="8060100" cy="3193800"/>
          </a:xfrm>
          <a:prstGeom prst="rect">
            <a:avLst/>
          </a:prstGeom>
          <a:noFill/>
          <a:ln>
            <a:noFill/>
          </a:ln>
        </p:spPr>
        <p:txBody>
          <a:bodyPr anchorCtr="0" anchor="t" bIns="34275" lIns="68575" spcFirstLastPara="1" rIns="68575" wrap="square" tIns="34275">
            <a:spAutoFit/>
          </a:bodyPr>
          <a:lstStyle/>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Why</a:t>
            </a:r>
            <a:endParaRPr b="1">
              <a:solidFill>
                <a:schemeClr val="dk1"/>
              </a:solidFill>
              <a:latin typeface="Poppins"/>
              <a:ea typeface="Poppins"/>
              <a:cs typeface="Poppins"/>
              <a:sym typeface="Poppins"/>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Learning studies</a:t>
            </a:r>
            <a:endParaRPr>
              <a:solidFill>
                <a:schemeClr val="dk1"/>
              </a:solidFill>
              <a:latin typeface="Poppins Light"/>
              <a:ea typeface="Poppins Light"/>
              <a:cs typeface="Poppins Light"/>
              <a:sym typeface="Poppins Light"/>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Proven success</a:t>
            </a:r>
            <a:endParaRPr>
              <a:solidFill>
                <a:schemeClr val="dk1"/>
              </a:solidFill>
              <a:latin typeface="Poppins Light"/>
              <a:ea typeface="Poppins Light"/>
              <a:cs typeface="Poppins Light"/>
              <a:sym typeface="Poppins Light"/>
            </a:endParaRPr>
          </a:p>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What</a:t>
            </a:r>
            <a:endParaRPr b="1">
              <a:solidFill>
                <a:schemeClr val="dk1"/>
              </a:solidFill>
              <a:latin typeface="Poppins"/>
              <a:ea typeface="Poppins"/>
              <a:cs typeface="Poppins"/>
              <a:sym typeface="Poppins"/>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Building challenges</a:t>
            </a:r>
            <a:endParaRPr>
              <a:solidFill>
                <a:schemeClr val="dk1"/>
              </a:solidFill>
              <a:latin typeface="Poppins Light"/>
              <a:ea typeface="Poppins Light"/>
              <a:cs typeface="Poppins Light"/>
              <a:sym typeface="Poppins Light"/>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Easy to participate</a:t>
            </a:r>
            <a:endParaRPr>
              <a:solidFill>
                <a:schemeClr val="dk1"/>
              </a:solidFill>
              <a:latin typeface="Poppins Light"/>
              <a:ea typeface="Poppins Light"/>
              <a:cs typeface="Poppins Light"/>
              <a:sym typeface="Poppins Light"/>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Fun </a:t>
            </a:r>
            <a:endParaRPr>
              <a:solidFill>
                <a:schemeClr val="dk1"/>
              </a:solidFill>
              <a:latin typeface="Poppins Light"/>
              <a:ea typeface="Poppins Light"/>
              <a:cs typeface="Poppins Light"/>
              <a:sym typeface="Poppins Light"/>
            </a:endParaRPr>
          </a:p>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How</a:t>
            </a:r>
            <a:endParaRPr b="1">
              <a:solidFill>
                <a:schemeClr val="dk1"/>
              </a:solidFill>
              <a:latin typeface="Poppins"/>
              <a:ea typeface="Poppins"/>
              <a:cs typeface="Poppins"/>
              <a:sym typeface="Poppins"/>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Easy to run</a:t>
            </a:r>
            <a:endParaRPr>
              <a:solidFill>
                <a:schemeClr val="dk1"/>
              </a:solidFill>
              <a:latin typeface="Poppins Light"/>
              <a:ea typeface="Poppins Light"/>
              <a:cs typeface="Poppins Light"/>
              <a:sym typeface="Poppins Light"/>
            </a:endParaRPr>
          </a:p>
          <a:p>
            <a:pPr indent="-317500" lvl="1" marL="914400" marR="0" rtl="0" algn="just">
              <a:lnSpc>
                <a:spcPct val="150000"/>
              </a:lnSpc>
              <a:spcBef>
                <a:spcPts val="0"/>
              </a:spcBef>
              <a:spcAft>
                <a:spcPts val="0"/>
              </a:spcAft>
              <a:buClr>
                <a:schemeClr val="dk1"/>
              </a:buClr>
              <a:buSzPts val="1400"/>
              <a:buFont typeface="Poppins Light"/>
              <a:buChar char="○"/>
            </a:pPr>
            <a:r>
              <a:rPr lang="en">
                <a:solidFill>
                  <a:schemeClr val="dk1"/>
                </a:solidFill>
                <a:latin typeface="Poppins Light"/>
                <a:ea typeface="Poppins Light"/>
                <a:cs typeface="Poppins Light"/>
                <a:sym typeface="Poppins Light"/>
              </a:rPr>
              <a:t>Measured</a:t>
            </a:r>
            <a:endParaRPr>
              <a:solidFill>
                <a:schemeClr val="dk1"/>
              </a:solidFill>
              <a:latin typeface="Poppins Light"/>
              <a:ea typeface="Poppins Light"/>
              <a:cs typeface="Poppins Light"/>
              <a:sym typeface="Poppins Light"/>
            </a:endParaRPr>
          </a:p>
        </p:txBody>
      </p:sp>
      <p:sp>
        <p:nvSpPr>
          <p:cNvPr id="108" name="Google Shape;108;p23"/>
          <p:cNvSpPr/>
          <p:nvPr/>
        </p:nvSpPr>
        <p:spPr>
          <a:xfrm>
            <a:off x="8661797" y="4772346"/>
            <a:ext cx="245996" cy="173124"/>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Barlow"/>
                <a:ea typeface="Barlow"/>
                <a:cs typeface="Barlow"/>
                <a:sym typeface="Barlow"/>
              </a:rPr>
              <a:t>‹#›</a:t>
            </a:fld>
            <a:endParaRPr b="0" i="0" sz="700" u="none" cap="none" strike="noStrike">
              <a:solidFill>
                <a:schemeClr val="dk1"/>
              </a:solidFill>
              <a:latin typeface="Barlow"/>
              <a:ea typeface="Barlow"/>
              <a:cs typeface="Barlow"/>
              <a:sym typeface="Barlow"/>
            </a:endParaRPr>
          </a:p>
        </p:txBody>
      </p:sp>
      <p:sp>
        <p:nvSpPr>
          <p:cNvPr id="109" name="Google Shape;109;p23"/>
          <p:cNvSpPr txBox="1"/>
          <p:nvPr/>
        </p:nvSpPr>
        <p:spPr>
          <a:xfrm>
            <a:off x="8600086" y="4772346"/>
            <a:ext cx="123423" cy="173124"/>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accent2"/>
              </a:buClr>
              <a:buSzPts val="700"/>
              <a:buFont typeface="Poppins Light"/>
              <a:buNone/>
            </a:pPr>
            <a:r>
              <a:rPr b="0" i="0" lang="en" sz="700" u="none" cap="none" strike="noStrike">
                <a:solidFill>
                  <a:schemeClr val="accent2"/>
                </a:solidFill>
                <a:latin typeface="Poppins Light"/>
                <a:ea typeface="Poppins Light"/>
                <a:cs typeface="Poppins Light"/>
                <a:sym typeface="Poppins Light"/>
              </a:rPr>
              <a:t>|</a:t>
            </a:r>
            <a:endParaRPr b="0" i="0" sz="700" u="none" cap="none" strike="noStrike">
              <a:solidFill>
                <a:schemeClr val="accent2"/>
              </a:solidFill>
              <a:latin typeface="Raleway ExtraBold"/>
              <a:ea typeface="Raleway ExtraBold"/>
              <a:cs typeface="Raleway ExtraBold"/>
              <a:sym typeface="Raleway ExtraBold"/>
            </a:endParaRPr>
          </a:p>
        </p:txBody>
      </p:sp>
      <p:pic>
        <p:nvPicPr>
          <p:cNvPr id="110" name="Google Shape;110;p23"/>
          <p:cNvPicPr preferRelativeResize="0"/>
          <p:nvPr/>
        </p:nvPicPr>
        <p:blipFill rotWithShape="1">
          <a:blip r:embed="rId4">
            <a:alphaModFix/>
          </a:blip>
          <a:srcRect b="0" l="0" r="0" t="0"/>
          <a:stretch/>
        </p:blipFill>
        <p:spPr>
          <a:xfrm>
            <a:off x="8130197" y="195461"/>
            <a:ext cx="833550" cy="2625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0"/>
          <p:cNvPicPr preferRelativeResize="0"/>
          <p:nvPr/>
        </p:nvPicPr>
        <p:blipFill>
          <a:blip r:embed="rId3">
            <a:alphaModFix/>
          </a:blip>
          <a:stretch>
            <a:fillRect/>
          </a:stretch>
        </p:blipFill>
        <p:spPr>
          <a:xfrm>
            <a:off x="1942092" y="152400"/>
            <a:ext cx="5259815" cy="4464581"/>
          </a:xfrm>
          <a:prstGeom prst="rect">
            <a:avLst/>
          </a:prstGeom>
          <a:noFill/>
          <a:ln>
            <a:noFill/>
          </a:ln>
        </p:spPr>
      </p:pic>
      <p:sp>
        <p:nvSpPr>
          <p:cNvPr id="298" name="Google Shape;298;p50"/>
          <p:cNvSpPr txBox="1"/>
          <p:nvPr/>
        </p:nvSpPr>
        <p:spPr>
          <a:xfrm rot="-5400000">
            <a:off x="735950" y="3410825"/>
            <a:ext cx="22119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https://www.flickr.com/photos/21597369@N06/2091577071</a:t>
            </a:r>
            <a:endParaRPr sz="600"/>
          </a:p>
        </p:txBody>
      </p:sp>
      <p:sp>
        <p:nvSpPr>
          <p:cNvPr id="299" name="Google Shape;299;p5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pic>
        <p:nvPicPr>
          <p:cNvPr id="304" name="Google Shape;304;p51"/>
          <p:cNvPicPr preferRelativeResize="0"/>
          <p:nvPr/>
        </p:nvPicPr>
        <p:blipFill>
          <a:blip r:embed="rId3">
            <a:alphaModFix/>
          </a:blip>
          <a:stretch>
            <a:fillRect/>
          </a:stretch>
        </p:blipFill>
        <p:spPr>
          <a:xfrm>
            <a:off x="1215369" y="152400"/>
            <a:ext cx="6713262" cy="4464582"/>
          </a:xfrm>
          <a:prstGeom prst="rect">
            <a:avLst/>
          </a:prstGeom>
          <a:noFill/>
          <a:ln>
            <a:noFill/>
          </a:ln>
        </p:spPr>
      </p:pic>
      <p:sp>
        <p:nvSpPr>
          <p:cNvPr id="305" name="Google Shape;305;p51"/>
          <p:cNvSpPr txBox="1"/>
          <p:nvPr/>
        </p:nvSpPr>
        <p:spPr>
          <a:xfrm rot="-5400000">
            <a:off x="27375" y="3428975"/>
            <a:ext cx="2175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https://www.flickr.com/photos/32184125@N00/4310830876</a:t>
            </a:r>
            <a:endParaRPr sz="600"/>
          </a:p>
        </p:txBody>
      </p:sp>
      <p:sp>
        <p:nvSpPr>
          <p:cNvPr id="306" name="Google Shape;306;p5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2"/>
          <p:cNvSpPr txBox="1"/>
          <p:nvPr>
            <p:ph idx="1" type="body"/>
          </p:nvPr>
        </p:nvSpPr>
        <p:spPr>
          <a:xfrm>
            <a:off x="0" y="696475"/>
            <a:ext cx="4311600" cy="4547400"/>
          </a:xfrm>
          <a:prstGeom prst="rect">
            <a:avLst/>
          </a:prstGeom>
        </p:spPr>
        <p:txBody>
          <a:bodyPr anchorCtr="0" anchor="t" bIns="91425" lIns="91425" spcFirstLastPara="1" rIns="91425" wrap="square" tIns="91425">
            <a:normAutofit lnSpcReduction="10000"/>
          </a:bodyPr>
          <a:lstStyle/>
          <a:p>
            <a:pPr indent="-342900" lvl="0" marL="457200" rtl="0" algn="l">
              <a:lnSpc>
                <a:spcPct val="95000"/>
              </a:lnSpc>
              <a:spcBef>
                <a:spcPts val="1200"/>
              </a:spcBef>
              <a:spcAft>
                <a:spcPts val="0"/>
              </a:spcAft>
              <a:buSzPts val="1800"/>
              <a:buFont typeface="Calibri"/>
              <a:buChar char="●"/>
            </a:pPr>
            <a:r>
              <a:rPr b="1" lang="en" sz="1800"/>
              <a:t>Relevancy - </a:t>
            </a:r>
            <a:r>
              <a:rPr lang="en" sz="1800"/>
              <a:t>challenges should use the same technologies and platforms that the participants work in</a:t>
            </a:r>
            <a:endParaRPr sz="600"/>
          </a:p>
          <a:p>
            <a:pPr indent="-342900" lvl="0" marL="457200" rtl="0" algn="l">
              <a:lnSpc>
                <a:spcPct val="95000"/>
              </a:lnSpc>
              <a:spcBef>
                <a:spcPts val="0"/>
              </a:spcBef>
              <a:spcAft>
                <a:spcPts val="0"/>
              </a:spcAft>
              <a:buSzPts val="1800"/>
              <a:buFont typeface="Calibri"/>
              <a:buChar char="●"/>
            </a:pPr>
            <a:r>
              <a:rPr b="1" lang="en" sz="1800"/>
              <a:t>Appropriateness </a:t>
            </a:r>
            <a:r>
              <a:rPr lang="en" sz="1800"/>
              <a:t>- challenges should cover vulnerability categories that are known to exist in the participants codebases</a:t>
            </a:r>
            <a:endParaRPr sz="600"/>
          </a:p>
          <a:p>
            <a:pPr indent="-342900" lvl="0" marL="457200" rtl="0" algn="l">
              <a:lnSpc>
                <a:spcPct val="95000"/>
              </a:lnSpc>
              <a:spcBef>
                <a:spcPts val="0"/>
              </a:spcBef>
              <a:spcAft>
                <a:spcPts val="0"/>
              </a:spcAft>
              <a:buSzPts val="1800"/>
              <a:buFont typeface="Calibri"/>
              <a:buChar char="●"/>
            </a:pPr>
            <a:r>
              <a:rPr b="1" lang="en" sz="1800"/>
              <a:t>Interesting/Engaging</a:t>
            </a:r>
            <a:r>
              <a:rPr lang="en" sz="1800"/>
              <a:t> - challenges should draw the participants attention and encourage them to find solutions</a:t>
            </a:r>
            <a:endParaRPr sz="1800"/>
          </a:p>
          <a:p>
            <a:pPr indent="-342900" lvl="0" marL="457200" rtl="0" algn="l">
              <a:lnSpc>
                <a:spcPct val="95000"/>
              </a:lnSpc>
              <a:spcBef>
                <a:spcPts val="0"/>
              </a:spcBef>
              <a:spcAft>
                <a:spcPts val="0"/>
              </a:spcAft>
              <a:buSzPts val="1800"/>
              <a:buFont typeface="Calibri"/>
              <a:buChar char="●"/>
            </a:pPr>
            <a:r>
              <a:rPr b="1" lang="en" sz="1800"/>
              <a:t>Solvable</a:t>
            </a:r>
            <a:r>
              <a:rPr lang="en" sz="1800"/>
              <a:t> - challenges should have a clear and accurate solution</a:t>
            </a:r>
            <a:endParaRPr sz="600"/>
          </a:p>
          <a:p>
            <a:pPr indent="-342900" lvl="0" marL="457200" rtl="0" algn="l">
              <a:lnSpc>
                <a:spcPct val="95000"/>
              </a:lnSpc>
              <a:spcBef>
                <a:spcPts val="0"/>
              </a:spcBef>
              <a:spcAft>
                <a:spcPts val="0"/>
              </a:spcAft>
              <a:buSzPts val="1800"/>
              <a:buFont typeface="Calibri"/>
              <a:buChar char="●"/>
            </a:pPr>
            <a:r>
              <a:rPr b="1" lang="en" sz="1800"/>
              <a:t>Reflective</a:t>
            </a:r>
            <a:r>
              <a:rPr lang="en" sz="1800"/>
              <a:t> - challenges should reinforce targeted concepts</a:t>
            </a:r>
            <a:endParaRPr sz="1800"/>
          </a:p>
          <a:p>
            <a:pPr indent="0" lvl="0" marL="0" rtl="0" algn="l">
              <a:spcBef>
                <a:spcPts val="0"/>
              </a:spcBef>
              <a:spcAft>
                <a:spcPts val="1200"/>
              </a:spcAft>
              <a:buNone/>
            </a:pPr>
            <a:r>
              <a:t/>
            </a:r>
            <a:endParaRPr/>
          </a:p>
        </p:txBody>
      </p:sp>
      <p:sp>
        <p:nvSpPr>
          <p:cNvPr id="312" name="Google Shape;312;p52"/>
          <p:cNvSpPr txBox="1"/>
          <p:nvPr>
            <p:ph idx="2" type="body"/>
          </p:nvPr>
        </p:nvSpPr>
        <p:spPr>
          <a:xfrm>
            <a:off x="4832400" y="609600"/>
            <a:ext cx="4311600" cy="4786800"/>
          </a:xfrm>
          <a:prstGeom prst="rect">
            <a:avLst/>
          </a:prstGeom>
        </p:spPr>
        <p:txBody>
          <a:bodyPr anchorCtr="0" anchor="t" bIns="91425" lIns="91425" spcFirstLastPara="1" rIns="91425" wrap="square" tIns="91425">
            <a:normAutofit lnSpcReduction="10000"/>
          </a:bodyPr>
          <a:lstStyle/>
          <a:p>
            <a:pPr indent="0" lvl="0" marL="0" rtl="0" algn="ctr">
              <a:lnSpc>
                <a:spcPct val="95000"/>
              </a:lnSpc>
              <a:spcBef>
                <a:spcPts val="1200"/>
              </a:spcBef>
              <a:spcAft>
                <a:spcPts val="0"/>
              </a:spcAft>
              <a:buClr>
                <a:schemeClr val="dk1"/>
              </a:buClr>
              <a:buSzPts val="1100"/>
              <a:buFont typeface="Arial"/>
              <a:buNone/>
            </a:pPr>
            <a:r>
              <a:rPr b="1" lang="en" sz="2400"/>
              <a:t>Red Flags - Avoid</a:t>
            </a:r>
            <a:endParaRPr b="1" sz="2400"/>
          </a:p>
          <a:p>
            <a:pPr indent="-361950" lvl="0" marL="457200" rtl="0" algn="l">
              <a:lnSpc>
                <a:spcPct val="95000"/>
              </a:lnSpc>
              <a:spcBef>
                <a:spcPts val="1200"/>
              </a:spcBef>
              <a:spcAft>
                <a:spcPts val="0"/>
              </a:spcAft>
              <a:buSzPts val="2100"/>
              <a:buFont typeface="Calibri"/>
              <a:buChar char="●"/>
            </a:pPr>
            <a:r>
              <a:rPr b="1" lang="en" sz="2100"/>
              <a:t>Excessive Obscurity</a:t>
            </a:r>
            <a:r>
              <a:rPr lang="en" sz="2100"/>
              <a:t> - solutions should be discoverable (with a reasonable amount of effort)</a:t>
            </a:r>
            <a:endParaRPr sz="700"/>
          </a:p>
          <a:p>
            <a:pPr indent="-361950" lvl="0" marL="457200" rtl="0" algn="l">
              <a:lnSpc>
                <a:spcPct val="95000"/>
              </a:lnSpc>
              <a:spcBef>
                <a:spcPts val="0"/>
              </a:spcBef>
              <a:spcAft>
                <a:spcPts val="0"/>
              </a:spcAft>
              <a:buSzPts val="2100"/>
              <a:buFont typeface="Calibri"/>
              <a:buChar char="●"/>
            </a:pPr>
            <a:r>
              <a:rPr b="1" lang="en" sz="2100"/>
              <a:t>Non-Relevant</a:t>
            </a:r>
            <a:r>
              <a:rPr lang="en" sz="2100"/>
              <a:t> - work to solve challenges should not be far outside of the participants skill set and work requirements</a:t>
            </a:r>
            <a:endParaRPr sz="700"/>
          </a:p>
          <a:p>
            <a:pPr indent="-361950" lvl="0" marL="457200" rtl="0" algn="l">
              <a:lnSpc>
                <a:spcPct val="95000"/>
              </a:lnSpc>
              <a:spcBef>
                <a:spcPts val="0"/>
              </a:spcBef>
              <a:spcAft>
                <a:spcPts val="0"/>
              </a:spcAft>
              <a:buSzPts val="2100"/>
              <a:buFont typeface="Calibri"/>
              <a:buChar char="●"/>
            </a:pPr>
            <a:r>
              <a:rPr b="1" lang="en" sz="2100"/>
              <a:t>Open Ended</a:t>
            </a:r>
            <a:r>
              <a:rPr lang="en" sz="2100"/>
              <a:t> - challenges should be  have enough guidance to allow the participant to find an agreed upon “good” solution </a:t>
            </a:r>
            <a:endParaRPr sz="1700"/>
          </a:p>
          <a:p>
            <a:pPr indent="0" lvl="0" marL="0" rtl="0" algn="l">
              <a:spcBef>
                <a:spcPts val="0"/>
              </a:spcBef>
              <a:spcAft>
                <a:spcPts val="1200"/>
              </a:spcAft>
              <a:buNone/>
            </a:pPr>
            <a:r>
              <a:t/>
            </a:r>
            <a:endParaRPr/>
          </a:p>
        </p:txBody>
      </p:sp>
      <p:sp>
        <p:nvSpPr>
          <p:cNvPr id="313" name="Google Shape;313;p52"/>
          <p:cNvSpPr txBox="1"/>
          <p:nvPr/>
        </p:nvSpPr>
        <p:spPr>
          <a:xfrm>
            <a:off x="150" y="86875"/>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53"/>
          <p:cNvPicPr preferRelativeResize="0"/>
          <p:nvPr/>
        </p:nvPicPr>
        <p:blipFill>
          <a:blip r:embed="rId3">
            <a:alphaModFix/>
          </a:blip>
          <a:stretch>
            <a:fillRect/>
          </a:stretch>
        </p:blipFill>
        <p:spPr>
          <a:xfrm>
            <a:off x="1793050" y="222600"/>
            <a:ext cx="5557900" cy="4449675"/>
          </a:xfrm>
          <a:prstGeom prst="rect">
            <a:avLst/>
          </a:prstGeom>
          <a:noFill/>
          <a:ln>
            <a:noFill/>
          </a:ln>
        </p:spPr>
      </p:pic>
      <p:sp>
        <p:nvSpPr>
          <p:cNvPr id="319" name="Google Shape;319;p53"/>
          <p:cNvSpPr txBox="1"/>
          <p:nvPr/>
        </p:nvSpPr>
        <p:spPr>
          <a:xfrm rot="-5400000">
            <a:off x="207850" y="3087075"/>
            <a:ext cx="3000000" cy="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https://www.flickr.com/photos/95380334@N04/8704970501</a:t>
            </a:r>
            <a:endParaRPr sz="600"/>
          </a:p>
        </p:txBody>
      </p:sp>
      <p:sp>
        <p:nvSpPr>
          <p:cNvPr id="320" name="Google Shape;320;p5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4"/>
          <p:cNvPicPr preferRelativeResize="0"/>
          <p:nvPr/>
        </p:nvPicPr>
        <p:blipFill>
          <a:blip r:embed="rId3">
            <a:alphaModFix/>
          </a:blip>
          <a:stretch>
            <a:fillRect/>
          </a:stretch>
        </p:blipFill>
        <p:spPr>
          <a:xfrm>
            <a:off x="2481449" y="435900"/>
            <a:ext cx="4181101" cy="4181074"/>
          </a:xfrm>
          <a:prstGeom prst="rect">
            <a:avLst/>
          </a:prstGeom>
          <a:noFill/>
          <a:ln>
            <a:noFill/>
          </a:ln>
        </p:spPr>
      </p:pic>
      <p:sp>
        <p:nvSpPr>
          <p:cNvPr id="326" name="Google Shape;326;p54"/>
          <p:cNvSpPr txBox="1"/>
          <p:nvPr/>
        </p:nvSpPr>
        <p:spPr>
          <a:xfrm rot="-5400000">
            <a:off x="1138650" y="3304000"/>
            <a:ext cx="21891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https://www.flickr.com/photos/50318388@N00/304687602</a:t>
            </a:r>
            <a:endParaRPr sz="600"/>
          </a:p>
        </p:txBody>
      </p:sp>
      <p:sp>
        <p:nvSpPr>
          <p:cNvPr id="327" name="Google Shape;327;p54"/>
          <p:cNvSpPr txBox="1"/>
          <p:nvPr/>
        </p:nvSpPr>
        <p:spPr>
          <a:xfrm>
            <a:off x="0" y="0"/>
            <a:ext cx="9144000" cy="4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u="sng">
                <a:solidFill>
                  <a:schemeClr val="hlink"/>
                </a:solidFill>
                <a:hlinkClick r:id="rId5"/>
              </a:rPr>
              <a:t>https://github.com/salesforce/integrated_challenge</a:t>
            </a:r>
            <a:endParaRPr sz="1600"/>
          </a:p>
          <a:p>
            <a:pPr indent="0" lvl="0" marL="0" rtl="0" algn="ctr">
              <a:spcBef>
                <a:spcPts val="0"/>
              </a:spcBef>
              <a:spcAft>
                <a:spcPts val="0"/>
              </a:spcAft>
              <a:buNone/>
            </a:pPr>
            <a:r>
              <a:t/>
            </a:r>
            <a:endParaRPr sz="1600"/>
          </a:p>
        </p:txBody>
      </p:sp>
      <p:sp>
        <p:nvSpPr>
          <p:cNvPr id="328" name="Google Shape;328;p5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5"/>
          <p:cNvPicPr preferRelativeResize="0"/>
          <p:nvPr/>
        </p:nvPicPr>
        <p:blipFill>
          <a:blip r:embed="rId3">
            <a:alphaModFix/>
          </a:blip>
          <a:stretch>
            <a:fillRect/>
          </a:stretch>
        </p:blipFill>
        <p:spPr>
          <a:xfrm>
            <a:off x="1209067" y="152400"/>
            <a:ext cx="6725866" cy="4464583"/>
          </a:xfrm>
          <a:prstGeom prst="rect">
            <a:avLst/>
          </a:prstGeom>
          <a:noFill/>
          <a:ln>
            <a:noFill/>
          </a:ln>
        </p:spPr>
      </p:pic>
      <p:sp>
        <p:nvSpPr>
          <p:cNvPr id="334" name="Google Shape;334;p55"/>
          <p:cNvSpPr txBox="1"/>
          <p:nvPr/>
        </p:nvSpPr>
        <p:spPr>
          <a:xfrm rot="-5400000">
            <a:off x="-519375" y="2874425"/>
            <a:ext cx="3318600" cy="166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u="sng">
                <a:solidFill>
                  <a:schemeClr val="hlink"/>
                </a:solidFill>
                <a:hlinkClick r:id="rId4"/>
              </a:rPr>
              <a:t>https://commons.wikimedia.org/wiki/File:Judges_hold_up_their_respective_scores.jpg</a:t>
            </a:r>
            <a:endParaRPr sz="600"/>
          </a:p>
        </p:txBody>
      </p:sp>
      <p:sp>
        <p:nvSpPr>
          <p:cNvPr id="335" name="Google Shape;335;p5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6"/>
          <p:cNvPicPr preferRelativeResize="0"/>
          <p:nvPr/>
        </p:nvPicPr>
        <p:blipFill>
          <a:blip r:embed="rId3">
            <a:alphaModFix/>
          </a:blip>
          <a:stretch>
            <a:fillRect/>
          </a:stretch>
        </p:blipFill>
        <p:spPr>
          <a:xfrm>
            <a:off x="1043591" y="152400"/>
            <a:ext cx="7056818" cy="4464579"/>
          </a:xfrm>
          <a:prstGeom prst="rect">
            <a:avLst/>
          </a:prstGeom>
          <a:noFill/>
          <a:ln>
            <a:noFill/>
          </a:ln>
        </p:spPr>
      </p:pic>
      <p:sp>
        <p:nvSpPr>
          <p:cNvPr id="341" name="Google Shape;341;p56"/>
          <p:cNvSpPr txBox="1"/>
          <p:nvPr/>
        </p:nvSpPr>
        <p:spPr>
          <a:xfrm rot="-5400000">
            <a:off x="-182050" y="3391325"/>
            <a:ext cx="22509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https://www.flickr.com/photos/144008357@N08/32943657843</a:t>
            </a:r>
            <a:endParaRPr sz="600"/>
          </a:p>
        </p:txBody>
      </p:sp>
      <p:sp>
        <p:nvSpPr>
          <p:cNvPr id="342" name="Google Shape;342;p5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7"/>
          <p:cNvPicPr preferRelativeResize="0"/>
          <p:nvPr/>
        </p:nvPicPr>
        <p:blipFill>
          <a:blip r:embed="rId3">
            <a:alphaModFix/>
          </a:blip>
          <a:stretch>
            <a:fillRect/>
          </a:stretch>
        </p:blipFill>
        <p:spPr>
          <a:xfrm>
            <a:off x="1740435" y="152400"/>
            <a:ext cx="5663130" cy="4464584"/>
          </a:xfrm>
          <a:prstGeom prst="rect">
            <a:avLst/>
          </a:prstGeom>
          <a:noFill/>
          <a:ln>
            <a:noFill/>
          </a:ln>
        </p:spPr>
      </p:pic>
      <p:sp>
        <p:nvSpPr>
          <p:cNvPr id="348" name="Google Shape;348;p57"/>
          <p:cNvSpPr txBox="1"/>
          <p:nvPr/>
        </p:nvSpPr>
        <p:spPr>
          <a:xfrm rot="-5400000">
            <a:off x="-438025" y="2438525"/>
            <a:ext cx="41364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https://commons.wikimedia.org/wiki/File:JBER_telephone_operators_connect_calls,_people_120124-A-ZY202-001.jpg</a:t>
            </a:r>
            <a:endParaRPr sz="600"/>
          </a:p>
        </p:txBody>
      </p:sp>
      <p:sp>
        <p:nvSpPr>
          <p:cNvPr id="349" name="Google Shape;349;p5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8"/>
          <p:cNvPicPr preferRelativeResize="0"/>
          <p:nvPr/>
        </p:nvPicPr>
        <p:blipFill>
          <a:blip r:embed="rId3">
            <a:alphaModFix/>
          </a:blip>
          <a:stretch>
            <a:fillRect/>
          </a:stretch>
        </p:blipFill>
        <p:spPr>
          <a:xfrm>
            <a:off x="2050182" y="152400"/>
            <a:ext cx="5043636" cy="4464583"/>
          </a:xfrm>
          <a:prstGeom prst="rect">
            <a:avLst/>
          </a:prstGeom>
          <a:noFill/>
          <a:ln>
            <a:noFill/>
          </a:ln>
        </p:spPr>
      </p:pic>
      <p:sp>
        <p:nvSpPr>
          <p:cNvPr id="355" name="Google Shape;355;p58"/>
          <p:cNvSpPr txBox="1"/>
          <p:nvPr/>
        </p:nvSpPr>
        <p:spPr>
          <a:xfrm rot="-5400000">
            <a:off x="756725" y="3323525"/>
            <a:ext cx="23763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https://www.flickr.com/photos/23299838@N08/3350934724</a:t>
            </a:r>
            <a:endParaRPr sz="600"/>
          </a:p>
        </p:txBody>
      </p:sp>
      <p:sp>
        <p:nvSpPr>
          <p:cNvPr id="356" name="Google Shape;356;p5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nvSpPr>
        <p:spPr>
          <a:xfrm rot="-5400000">
            <a:off x="-246425" y="2986325"/>
            <a:ext cx="30000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3"/>
              </a:rPr>
              <a:t>http://www.bertiesinn.com/beltsander_races/2017_beltsander_race.html</a:t>
            </a:r>
            <a:endParaRPr sz="600"/>
          </a:p>
        </p:txBody>
      </p:sp>
      <p:pic>
        <p:nvPicPr>
          <p:cNvPr id="362" name="Google Shape;362;p59"/>
          <p:cNvPicPr preferRelativeResize="0"/>
          <p:nvPr/>
        </p:nvPicPr>
        <p:blipFill>
          <a:blip r:embed="rId4">
            <a:alphaModFix/>
          </a:blip>
          <a:stretch>
            <a:fillRect/>
          </a:stretch>
        </p:blipFill>
        <p:spPr>
          <a:xfrm>
            <a:off x="1384225" y="152400"/>
            <a:ext cx="6680338" cy="4464582"/>
          </a:xfrm>
          <a:prstGeom prst="rect">
            <a:avLst/>
          </a:prstGeom>
          <a:noFill/>
          <a:ln>
            <a:noFill/>
          </a:ln>
        </p:spPr>
      </p:pic>
      <p:sp>
        <p:nvSpPr>
          <p:cNvPr id="363" name="Google Shape;363;p5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nvSpPr>
        <p:spPr>
          <a:xfrm rot="-5400000">
            <a:off x="398300" y="3570803"/>
            <a:ext cx="2043900" cy="214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u="sng">
                <a:solidFill>
                  <a:schemeClr val="hlink"/>
                </a:solidFill>
                <a:hlinkClick r:id="rId3"/>
              </a:rPr>
              <a:t>https://www.flickr.com/photos/14941806@N06/5723253006</a:t>
            </a:r>
            <a:endParaRPr sz="500"/>
          </a:p>
        </p:txBody>
      </p:sp>
      <p:pic>
        <p:nvPicPr>
          <p:cNvPr id="116" name="Google Shape;116;p24"/>
          <p:cNvPicPr preferRelativeResize="0"/>
          <p:nvPr/>
        </p:nvPicPr>
        <p:blipFill>
          <a:blip r:embed="rId4">
            <a:alphaModFix/>
          </a:blip>
          <a:stretch>
            <a:fillRect/>
          </a:stretch>
        </p:blipFill>
        <p:spPr>
          <a:xfrm>
            <a:off x="1527651" y="152400"/>
            <a:ext cx="6088699" cy="4547751"/>
          </a:xfrm>
          <a:prstGeom prst="rect">
            <a:avLst/>
          </a:prstGeom>
          <a:noFill/>
          <a:ln>
            <a:noFill/>
          </a:ln>
        </p:spPr>
      </p:pic>
      <p:sp>
        <p:nvSpPr>
          <p:cNvPr id="117" name="Google Shape;117;p2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0"/>
          <p:cNvPicPr preferRelativeResize="0"/>
          <p:nvPr/>
        </p:nvPicPr>
        <p:blipFill>
          <a:blip r:embed="rId3">
            <a:alphaModFix/>
          </a:blip>
          <a:stretch>
            <a:fillRect/>
          </a:stretch>
        </p:blipFill>
        <p:spPr>
          <a:xfrm>
            <a:off x="1223563" y="152400"/>
            <a:ext cx="6696874" cy="4464582"/>
          </a:xfrm>
          <a:prstGeom prst="rect">
            <a:avLst/>
          </a:prstGeom>
          <a:noFill/>
          <a:ln>
            <a:noFill/>
          </a:ln>
        </p:spPr>
      </p:pic>
      <p:sp>
        <p:nvSpPr>
          <p:cNvPr id="369" name="Google Shape;369;p60"/>
          <p:cNvSpPr txBox="1"/>
          <p:nvPr/>
        </p:nvSpPr>
        <p:spPr>
          <a:xfrm rot="-5400000">
            <a:off x="-193025" y="3200375"/>
            <a:ext cx="26328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https://pixabay.com/photos/climbing-rock-climbing-overhang-2264698/</a:t>
            </a:r>
            <a:endParaRPr sz="600"/>
          </a:p>
        </p:txBody>
      </p:sp>
      <p:sp>
        <p:nvSpPr>
          <p:cNvPr id="370" name="Google Shape;370;p6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1"/>
          <p:cNvPicPr preferRelativeResize="0"/>
          <p:nvPr/>
        </p:nvPicPr>
        <p:blipFill>
          <a:blip r:embed="rId3">
            <a:alphaModFix/>
          </a:blip>
          <a:stretch>
            <a:fillRect/>
          </a:stretch>
        </p:blipFill>
        <p:spPr>
          <a:xfrm>
            <a:off x="525781" y="152400"/>
            <a:ext cx="8092438" cy="4464583"/>
          </a:xfrm>
          <a:prstGeom prst="rect">
            <a:avLst/>
          </a:prstGeom>
          <a:noFill/>
          <a:ln>
            <a:noFill/>
          </a:ln>
        </p:spPr>
      </p:pic>
      <p:sp>
        <p:nvSpPr>
          <p:cNvPr id="376" name="Google Shape;376;p6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62"/>
          <p:cNvPicPr preferRelativeResize="0"/>
          <p:nvPr/>
        </p:nvPicPr>
        <p:blipFill>
          <a:blip r:embed="rId3">
            <a:alphaModFix/>
          </a:blip>
          <a:stretch>
            <a:fillRect/>
          </a:stretch>
        </p:blipFill>
        <p:spPr>
          <a:xfrm>
            <a:off x="1231913" y="152400"/>
            <a:ext cx="6680175" cy="4464584"/>
          </a:xfrm>
          <a:prstGeom prst="rect">
            <a:avLst/>
          </a:prstGeom>
          <a:noFill/>
          <a:ln>
            <a:noFill/>
          </a:ln>
        </p:spPr>
      </p:pic>
      <p:sp>
        <p:nvSpPr>
          <p:cNvPr id="382" name="Google Shape;382;p62"/>
          <p:cNvSpPr txBox="1"/>
          <p:nvPr/>
        </p:nvSpPr>
        <p:spPr>
          <a:xfrm rot="-5400000">
            <a:off x="406025" y="3791075"/>
            <a:ext cx="1455600" cy="1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https://pxhere.com/en/photo/1451207</a:t>
            </a:r>
            <a:endParaRPr sz="600"/>
          </a:p>
        </p:txBody>
      </p:sp>
      <p:sp>
        <p:nvSpPr>
          <p:cNvPr id="383" name="Google Shape;383;p62"/>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3"/>
          <p:cNvPicPr preferRelativeResize="0"/>
          <p:nvPr/>
        </p:nvPicPr>
        <p:blipFill>
          <a:blip r:embed="rId3">
            <a:alphaModFix/>
          </a:blip>
          <a:stretch>
            <a:fillRect/>
          </a:stretch>
        </p:blipFill>
        <p:spPr>
          <a:xfrm>
            <a:off x="1595610" y="152400"/>
            <a:ext cx="5952779" cy="4464584"/>
          </a:xfrm>
          <a:prstGeom prst="rect">
            <a:avLst/>
          </a:prstGeom>
          <a:noFill/>
          <a:ln>
            <a:noFill/>
          </a:ln>
        </p:spPr>
      </p:pic>
      <p:sp>
        <p:nvSpPr>
          <p:cNvPr id="389" name="Google Shape;389;p63"/>
          <p:cNvSpPr txBox="1"/>
          <p:nvPr/>
        </p:nvSpPr>
        <p:spPr>
          <a:xfrm rot="-5400000">
            <a:off x="516800" y="3538175"/>
            <a:ext cx="1949400" cy="2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https://www.flickr.com/photos/pheezy/3769080979/</a:t>
            </a:r>
            <a:endParaRPr sz="600"/>
          </a:p>
        </p:txBody>
      </p:sp>
      <p:sp>
        <p:nvSpPr>
          <p:cNvPr id="390" name="Google Shape;390;p6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64"/>
          <p:cNvPicPr preferRelativeResize="0"/>
          <p:nvPr/>
        </p:nvPicPr>
        <p:blipFill>
          <a:blip r:embed="rId3">
            <a:alphaModFix/>
          </a:blip>
          <a:stretch>
            <a:fillRect/>
          </a:stretch>
        </p:blipFill>
        <p:spPr>
          <a:xfrm>
            <a:off x="1219372" y="152400"/>
            <a:ext cx="6705255" cy="4464582"/>
          </a:xfrm>
          <a:prstGeom prst="rect">
            <a:avLst/>
          </a:prstGeom>
          <a:noFill/>
          <a:ln>
            <a:noFill/>
          </a:ln>
        </p:spPr>
      </p:pic>
      <p:sp>
        <p:nvSpPr>
          <p:cNvPr id="396" name="Google Shape;396;p64"/>
          <p:cNvSpPr txBox="1"/>
          <p:nvPr/>
        </p:nvSpPr>
        <p:spPr>
          <a:xfrm rot="-5400000">
            <a:off x="12925" y="3444125"/>
            <a:ext cx="21507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https://www.picpedia.org/highway-signs/i/integration.html</a:t>
            </a:r>
            <a:endParaRPr sz="600"/>
          </a:p>
        </p:txBody>
      </p:sp>
      <p:sp>
        <p:nvSpPr>
          <p:cNvPr id="397" name="Google Shape;397;p64"/>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5"/>
          <p:cNvPicPr preferRelativeResize="0"/>
          <p:nvPr/>
        </p:nvPicPr>
        <p:blipFill>
          <a:blip r:embed="rId3">
            <a:alphaModFix/>
          </a:blip>
          <a:stretch>
            <a:fillRect/>
          </a:stretch>
        </p:blipFill>
        <p:spPr>
          <a:xfrm>
            <a:off x="6087150" y="1864429"/>
            <a:ext cx="2991424" cy="2798200"/>
          </a:xfrm>
          <a:prstGeom prst="rect">
            <a:avLst/>
          </a:prstGeom>
          <a:noFill/>
          <a:ln>
            <a:noFill/>
          </a:ln>
        </p:spPr>
      </p:pic>
      <p:sp>
        <p:nvSpPr>
          <p:cNvPr id="403" name="Google Shape;403;p65"/>
          <p:cNvSpPr txBox="1"/>
          <p:nvPr/>
        </p:nvSpPr>
        <p:spPr>
          <a:xfrm>
            <a:off x="0" y="3495025"/>
            <a:ext cx="6329100" cy="4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hlinkClick r:id="rId4"/>
              </a:rPr>
              <a:t>https://github.com/apsdehal/awesome-ctf</a:t>
            </a:r>
            <a:endParaRPr b="1" sz="1800"/>
          </a:p>
        </p:txBody>
      </p:sp>
      <p:pic>
        <p:nvPicPr>
          <p:cNvPr id="404" name="Google Shape;404;p65"/>
          <p:cNvPicPr preferRelativeResize="0"/>
          <p:nvPr/>
        </p:nvPicPr>
        <p:blipFill>
          <a:blip r:embed="rId5">
            <a:alphaModFix/>
          </a:blip>
          <a:stretch>
            <a:fillRect/>
          </a:stretch>
        </p:blipFill>
        <p:spPr>
          <a:xfrm>
            <a:off x="154475" y="52025"/>
            <a:ext cx="5684100" cy="3443000"/>
          </a:xfrm>
          <a:prstGeom prst="rect">
            <a:avLst/>
          </a:prstGeom>
          <a:noFill/>
          <a:ln>
            <a:noFill/>
          </a:ln>
        </p:spPr>
      </p:pic>
      <p:sp>
        <p:nvSpPr>
          <p:cNvPr id="405" name="Google Shape;405;p6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66"/>
          <p:cNvPicPr preferRelativeResize="0"/>
          <p:nvPr/>
        </p:nvPicPr>
        <p:blipFill>
          <a:blip r:embed="rId3">
            <a:alphaModFix/>
          </a:blip>
          <a:stretch>
            <a:fillRect/>
          </a:stretch>
        </p:blipFill>
        <p:spPr>
          <a:xfrm>
            <a:off x="1456449" y="152400"/>
            <a:ext cx="6231103" cy="4464582"/>
          </a:xfrm>
          <a:prstGeom prst="rect">
            <a:avLst/>
          </a:prstGeom>
          <a:noFill/>
          <a:ln>
            <a:noFill/>
          </a:ln>
        </p:spPr>
      </p:pic>
      <p:sp>
        <p:nvSpPr>
          <p:cNvPr id="411" name="Google Shape;411;p66"/>
          <p:cNvSpPr txBox="1"/>
          <p:nvPr/>
        </p:nvSpPr>
        <p:spPr>
          <a:xfrm>
            <a:off x="1710050" y="4527125"/>
            <a:ext cx="32463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https://commons.wikimedia.org/wiki/File:Continuous_Delivery_process_diagram.svg</a:t>
            </a:r>
            <a:endParaRPr sz="600"/>
          </a:p>
        </p:txBody>
      </p:sp>
      <p:sp>
        <p:nvSpPr>
          <p:cNvPr id="412" name="Google Shape;412;p6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7"/>
          <p:cNvPicPr preferRelativeResize="0"/>
          <p:nvPr/>
        </p:nvPicPr>
        <p:blipFill>
          <a:blip r:embed="rId3">
            <a:alphaModFix/>
          </a:blip>
          <a:stretch>
            <a:fillRect/>
          </a:stretch>
        </p:blipFill>
        <p:spPr>
          <a:xfrm>
            <a:off x="1583311" y="152400"/>
            <a:ext cx="5977379" cy="4464585"/>
          </a:xfrm>
          <a:prstGeom prst="rect">
            <a:avLst/>
          </a:prstGeom>
          <a:noFill/>
          <a:ln>
            <a:noFill/>
          </a:ln>
        </p:spPr>
      </p:pic>
      <p:sp>
        <p:nvSpPr>
          <p:cNvPr id="418" name="Google Shape;418;p67"/>
          <p:cNvSpPr txBox="1"/>
          <p:nvPr/>
        </p:nvSpPr>
        <p:spPr>
          <a:xfrm rot="-5400000">
            <a:off x="463100" y="3487650"/>
            <a:ext cx="20361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https://www.flickr.com/photos/mknowles/5358317992</a:t>
            </a:r>
            <a:endParaRPr sz="600"/>
          </a:p>
        </p:txBody>
      </p:sp>
      <p:sp>
        <p:nvSpPr>
          <p:cNvPr id="419" name="Google Shape;419;p6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8"/>
          <p:cNvPicPr preferRelativeResize="0"/>
          <p:nvPr/>
        </p:nvPicPr>
        <p:blipFill>
          <a:blip r:embed="rId3">
            <a:alphaModFix/>
          </a:blip>
          <a:stretch>
            <a:fillRect/>
          </a:stretch>
        </p:blipFill>
        <p:spPr>
          <a:xfrm>
            <a:off x="4812847" y="410922"/>
            <a:ext cx="4057860" cy="1370625"/>
          </a:xfrm>
          <a:prstGeom prst="rect">
            <a:avLst/>
          </a:prstGeom>
          <a:noFill/>
          <a:ln>
            <a:noFill/>
          </a:ln>
        </p:spPr>
      </p:pic>
      <p:pic>
        <p:nvPicPr>
          <p:cNvPr id="425" name="Google Shape;425;p68"/>
          <p:cNvPicPr preferRelativeResize="0"/>
          <p:nvPr/>
        </p:nvPicPr>
        <p:blipFill>
          <a:blip r:embed="rId4">
            <a:alphaModFix/>
          </a:blip>
          <a:stretch>
            <a:fillRect/>
          </a:stretch>
        </p:blipFill>
        <p:spPr>
          <a:xfrm>
            <a:off x="294100" y="563325"/>
            <a:ext cx="4679574" cy="1604600"/>
          </a:xfrm>
          <a:prstGeom prst="rect">
            <a:avLst/>
          </a:prstGeom>
          <a:noFill/>
          <a:ln>
            <a:noFill/>
          </a:ln>
        </p:spPr>
      </p:pic>
      <p:pic>
        <p:nvPicPr>
          <p:cNvPr id="426" name="Google Shape;426;p68"/>
          <p:cNvPicPr preferRelativeResize="0"/>
          <p:nvPr/>
        </p:nvPicPr>
        <p:blipFill>
          <a:blip r:embed="rId5">
            <a:alphaModFix/>
          </a:blip>
          <a:stretch>
            <a:fillRect/>
          </a:stretch>
        </p:blipFill>
        <p:spPr>
          <a:xfrm>
            <a:off x="326200" y="2513200"/>
            <a:ext cx="1276450" cy="1772850"/>
          </a:xfrm>
          <a:prstGeom prst="rect">
            <a:avLst/>
          </a:prstGeom>
          <a:noFill/>
          <a:ln>
            <a:noFill/>
          </a:ln>
        </p:spPr>
      </p:pic>
      <p:pic>
        <p:nvPicPr>
          <p:cNvPr id="427" name="Google Shape;427;p68"/>
          <p:cNvPicPr preferRelativeResize="0"/>
          <p:nvPr/>
        </p:nvPicPr>
        <p:blipFill>
          <a:blip r:embed="rId6">
            <a:alphaModFix/>
          </a:blip>
          <a:stretch>
            <a:fillRect/>
          </a:stretch>
        </p:blipFill>
        <p:spPr>
          <a:xfrm>
            <a:off x="7464025" y="2994275"/>
            <a:ext cx="1604600" cy="1604600"/>
          </a:xfrm>
          <a:prstGeom prst="rect">
            <a:avLst/>
          </a:prstGeom>
          <a:noFill/>
          <a:ln>
            <a:noFill/>
          </a:ln>
        </p:spPr>
      </p:pic>
      <p:pic>
        <p:nvPicPr>
          <p:cNvPr id="428" name="Google Shape;428;p68"/>
          <p:cNvPicPr preferRelativeResize="0"/>
          <p:nvPr/>
        </p:nvPicPr>
        <p:blipFill>
          <a:blip r:embed="rId7">
            <a:alphaModFix/>
          </a:blip>
          <a:stretch>
            <a:fillRect/>
          </a:stretch>
        </p:blipFill>
        <p:spPr>
          <a:xfrm>
            <a:off x="5606100" y="3377176"/>
            <a:ext cx="1745300" cy="1221701"/>
          </a:xfrm>
          <a:prstGeom prst="rect">
            <a:avLst/>
          </a:prstGeom>
          <a:noFill/>
          <a:ln>
            <a:noFill/>
          </a:ln>
        </p:spPr>
      </p:pic>
      <p:pic>
        <p:nvPicPr>
          <p:cNvPr id="429" name="Google Shape;429;p68"/>
          <p:cNvPicPr preferRelativeResize="0"/>
          <p:nvPr/>
        </p:nvPicPr>
        <p:blipFill>
          <a:blip r:embed="rId8">
            <a:alphaModFix/>
          </a:blip>
          <a:stretch>
            <a:fillRect/>
          </a:stretch>
        </p:blipFill>
        <p:spPr>
          <a:xfrm>
            <a:off x="4571999" y="1629500"/>
            <a:ext cx="2733675" cy="1676400"/>
          </a:xfrm>
          <a:prstGeom prst="rect">
            <a:avLst/>
          </a:prstGeom>
          <a:noFill/>
          <a:ln>
            <a:noFill/>
          </a:ln>
        </p:spPr>
      </p:pic>
      <p:pic>
        <p:nvPicPr>
          <p:cNvPr id="430" name="Google Shape;430;p68"/>
          <p:cNvPicPr preferRelativeResize="0"/>
          <p:nvPr/>
        </p:nvPicPr>
        <p:blipFill>
          <a:blip r:embed="rId9">
            <a:alphaModFix/>
          </a:blip>
          <a:stretch>
            <a:fillRect/>
          </a:stretch>
        </p:blipFill>
        <p:spPr>
          <a:xfrm>
            <a:off x="1976925" y="2561675"/>
            <a:ext cx="1959274" cy="1676400"/>
          </a:xfrm>
          <a:prstGeom prst="rect">
            <a:avLst/>
          </a:prstGeom>
          <a:noFill/>
          <a:ln>
            <a:noFill/>
          </a:ln>
        </p:spPr>
      </p:pic>
      <p:sp>
        <p:nvSpPr>
          <p:cNvPr id="431" name="Google Shape;431;p6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nvSpPr>
        <p:spPr>
          <a:xfrm>
            <a:off x="0" y="152400"/>
            <a:ext cx="90738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https://github.com/jkuemerle/basc2025</a:t>
            </a:r>
            <a:endParaRPr sz="3000"/>
          </a:p>
        </p:txBody>
      </p:sp>
      <p:sp>
        <p:nvSpPr>
          <p:cNvPr id="437" name="Google Shape;437;p6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pic>
        <p:nvPicPr>
          <p:cNvPr id="438" name="Google Shape;438;p69"/>
          <p:cNvPicPr preferRelativeResize="0"/>
          <p:nvPr/>
        </p:nvPicPr>
        <p:blipFill>
          <a:blip r:embed="rId3">
            <a:alphaModFix/>
          </a:blip>
          <a:stretch>
            <a:fillRect/>
          </a:stretch>
        </p:blipFill>
        <p:spPr>
          <a:xfrm>
            <a:off x="2397652" y="693425"/>
            <a:ext cx="4348696" cy="407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5"/>
          <p:cNvPicPr preferRelativeResize="0"/>
          <p:nvPr/>
        </p:nvPicPr>
        <p:blipFill>
          <a:blip r:embed="rId3">
            <a:alphaModFix/>
          </a:blip>
          <a:stretch>
            <a:fillRect/>
          </a:stretch>
        </p:blipFill>
        <p:spPr>
          <a:xfrm>
            <a:off x="4643886" y="3788900"/>
            <a:ext cx="3553250" cy="667728"/>
          </a:xfrm>
          <a:prstGeom prst="rect">
            <a:avLst/>
          </a:prstGeom>
          <a:noFill/>
          <a:ln>
            <a:noFill/>
          </a:ln>
        </p:spPr>
      </p:pic>
      <p:pic>
        <p:nvPicPr>
          <p:cNvPr id="123" name="Google Shape;123;p25"/>
          <p:cNvPicPr preferRelativeResize="0"/>
          <p:nvPr/>
        </p:nvPicPr>
        <p:blipFill>
          <a:blip r:embed="rId4">
            <a:alphaModFix/>
          </a:blip>
          <a:stretch>
            <a:fillRect/>
          </a:stretch>
        </p:blipFill>
        <p:spPr>
          <a:xfrm>
            <a:off x="4398175" y="31725"/>
            <a:ext cx="4044675" cy="3813901"/>
          </a:xfrm>
          <a:prstGeom prst="rect">
            <a:avLst/>
          </a:prstGeom>
          <a:noFill/>
          <a:ln>
            <a:noFill/>
          </a:ln>
        </p:spPr>
      </p:pic>
      <p:pic>
        <p:nvPicPr>
          <p:cNvPr id="124" name="Google Shape;124;p25"/>
          <p:cNvPicPr preferRelativeResize="0"/>
          <p:nvPr/>
        </p:nvPicPr>
        <p:blipFill>
          <a:blip r:embed="rId5">
            <a:alphaModFix/>
          </a:blip>
          <a:stretch>
            <a:fillRect/>
          </a:stretch>
        </p:blipFill>
        <p:spPr>
          <a:xfrm>
            <a:off x="88400" y="95075"/>
            <a:ext cx="3826549" cy="3263974"/>
          </a:xfrm>
          <a:prstGeom prst="rect">
            <a:avLst/>
          </a:prstGeom>
          <a:noFill/>
          <a:ln>
            <a:noFill/>
          </a:ln>
        </p:spPr>
      </p:pic>
      <p:sp>
        <p:nvSpPr>
          <p:cNvPr id="125" name="Google Shape;125;p25"/>
          <p:cNvSpPr txBox="1"/>
          <p:nvPr/>
        </p:nvSpPr>
        <p:spPr>
          <a:xfrm>
            <a:off x="88400" y="3415350"/>
            <a:ext cx="37611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https://acrlog.org/2014/01/13/tales-of-the-undead-learning-theories-the-learning-pyramid</a:t>
            </a:r>
            <a:endParaRPr/>
          </a:p>
        </p:txBody>
      </p:sp>
      <p:sp>
        <p:nvSpPr>
          <p:cNvPr id="126" name="Google Shape;126;p25"/>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pic>
        <p:nvPicPr>
          <p:cNvPr id="443" name="Google Shape;443;p70"/>
          <p:cNvPicPr preferRelativeResize="0"/>
          <p:nvPr/>
        </p:nvPicPr>
        <p:blipFill>
          <a:blip r:embed="rId3">
            <a:alphaModFix/>
          </a:blip>
          <a:stretch>
            <a:fillRect/>
          </a:stretch>
        </p:blipFill>
        <p:spPr>
          <a:xfrm>
            <a:off x="2757487" y="152399"/>
            <a:ext cx="3629027" cy="4838702"/>
          </a:xfrm>
          <a:prstGeom prst="rect">
            <a:avLst/>
          </a:prstGeom>
          <a:noFill/>
          <a:ln>
            <a:noFill/>
          </a:ln>
        </p:spPr>
      </p:pic>
      <p:sp>
        <p:nvSpPr>
          <p:cNvPr id="444" name="Google Shape;444;p70"/>
          <p:cNvSpPr txBox="1"/>
          <p:nvPr/>
        </p:nvSpPr>
        <p:spPr>
          <a:xfrm rot="-5400000">
            <a:off x="1119025" y="335265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rPr>
              <a:t>https://www.flickr.com/photos/24886284@N00/3248529556</a:t>
            </a:r>
            <a:endParaRPr sz="600"/>
          </a:p>
        </p:txBody>
      </p:sp>
      <p:sp>
        <p:nvSpPr>
          <p:cNvPr id="445" name="Google Shape;445;p70"/>
          <p:cNvSpPr txBox="1"/>
          <p:nvPr>
            <p:ph idx="12" type="sldNum"/>
          </p:nvPr>
        </p:nvSpPr>
        <p:spPr>
          <a:xfrm>
            <a:off x="3602850" y="4769375"/>
            <a:ext cx="19383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71"/>
          <p:cNvPicPr preferRelativeResize="0"/>
          <p:nvPr/>
        </p:nvPicPr>
        <p:blipFill>
          <a:blip r:embed="rId3">
            <a:alphaModFix/>
          </a:blip>
          <a:stretch>
            <a:fillRect/>
          </a:stretch>
        </p:blipFill>
        <p:spPr>
          <a:xfrm>
            <a:off x="1223564" y="152400"/>
            <a:ext cx="6696873" cy="4464582"/>
          </a:xfrm>
          <a:prstGeom prst="rect">
            <a:avLst/>
          </a:prstGeom>
          <a:noFill/>
          <a:ln>
            <a:noFill/>
          </a:ln>
        </p:spPr>
      </p:pic>
      <p:sp>
        <p:nvSpPr>
          <p:cNvPr id="451" name="Google Shape;451;p71"/>
          <p:cNvSpPr txBox="1"/>
          <p:nvPr/>
        </p:nvSpPr>
        <p:spPr>
          <a:xfrm rot="-5400000">
            <a:off x="422125" y="3815525"/>
            <a:ext cx="1382100" cy="2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https://pxhere.com/en/photo/1437973</a:t>
            </a:r>
            <a:endParaRPr sz="600"/>
          </a:p>
        </p:txBody>
      </p:sp>
      <p:sp>
        <p:nvSpPr>
          <p:cNvPr id="452" name="Google Shape;452;p71"/>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72"/>
          <p:cNvPicPr preferRelativeResize="0"/>
          <p:nvPr/>
        </p:nvPicPr>
        <p:blipFill>
          <a:blip r:embed="rId3">
            <a:alphaModFix/>
          </a:blip>
          <a:stretch>
            <a:fillRect/>
          </a:stretch>
        </p:blipFill>
        <p:spPr>
          <a:xfrm>
            <a:off x="1202503" y="152400"/>
            <a:ext cx="6738995" cy="4464584"/>
          </a:xfrm>
          <a:prstGeom prst="rect">
            <a:avLst/>
          </a:prstGeom>
          <a:noFill/>
          <a:ln>
            <a:noFill/>
          </a:ln>
        </p:spPr>
      </p:pic>
      <p:sp>
        <p:nvSpPr>
          <p:cNvPr id="458" name="Google Shape;458;p72"/>
          <p:cNvSpPr txBox="1"/>
          <p:nvPr/>
        </p:nvSpPr>
        <p:spPr>
          <a:xfrm rot="-5400000">
            <a:off x="41350" y="3455825"/>
            <a:ext cx="21180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https://www.flickr.com/photos/andrewhurley/6254409229</a:t>
            </a:r>
            <a:endParaRPr sz="600"/>
          </a:p>
        </p:txBody>
      </p:sp>
      <p:sp>
        <p:nvSpPr>
          <p:cNvPr id="459" name="Google Shape;459;p72"/>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73"/>
          <p:cNvPicPr preferRelativeResize="0"/>
          <p:nvPr/>
        </p:nvPicPr>
        <p:blipFill>
          <a:blip r:embed="rId3">
            <a:alphaModFix/>
          </a:blip>
          <a:stretch>
            <a:fillRect/>
          </a:stretch>
        </p:blipFill>
        <p:spPr>
          <a:xfrm>
            <a:off x="1217151" y="152400"/>
            <a:ext cx="6709697" cy="4464583"/>
          </a:xfrm>
          <a:prstGeom prst="rect">
            <a:avLst/>
          </a:prstGeom>
          <a:noFill/>
          <a:ln>
            <a:noFill/>
          </a:ln>
        </p:spPr>
      </p:pic>
      <p:sp>
        <p:nvSpPr>
          <p:cNvPr id="465" name="Google Shape;465;p73"/>
          <p:cNvSpPr txBox="1"/>
          <p:nvPr/>
        </p:nvSpPr>
        <p:spPr>
          <a:xfrm rot="-5400000">
            <a:off x="-17500" y="3382325"/>
            <a:ext cx="22650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https://www.flickr.com/photos/70267096@N00/8234628909</a:t>
            </a:r>
            <a:endParaRPr sz="600"/>
          </a:p>
        </p:txBody>
      </p:sp>
      <p:sp>
        <p:nvSpPr>
          <p:cNvPr id="466" name="Google Shape;466;p73"/>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4"/>
          <p:cNvSpPr txBox="1"/>
          <p:nvPr/>
        </p:nvSpPr>
        <p:spPr>
          <a:xfrm>
            <a:off x="0" y="-20050"/>
            <a:ext cx="91440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https://engineering.salesforce.com/play-games-learn-better-fc782757c884</a:t>
            </a:r>
            <a:endParaRPr/>
          </a:p>
        </p:txBody>
      </p:sp>
      <p:pic>
        <p:nvPicPr>
          <p:cNvPr id="472" name="Google Shape;472;p74"/>
          <p:cNvPicPr preferRelativeResize="0"/>
          <p:nvPr/>
        </p:nvPicPr>
        <p:blipFill>
          <a:blip r:embed="rId4">
            <a:alphaModFix/>
          </a:blip>
          <a:stretch>
            <a:fillRect/>
          </a:stretch>
        </p:blipFill>
        <p:spPr>
          <a:xfrm>
            <a:off x="0" y="488475"/>
            <a:ext cx="6571837" cy="2192126"/>
          </a:xfrm>
          <a:prstGeom prst="rect">
            <a:avLst/>
          </a:prstGeom>
          <a:noFill/>
          <a:ln>
            <a:noFill/>
          </a:ln>
        </p:spPr>
      </p:pic>
      <p:pic>
        <p:nvPicPr>
          <p:cNvPr id="473" name="Google Shape;473;p74"/>
          <p:cNvPicPr preferRelativeResize="0"/>
          <p:nvPr/>
        </p:nvPicPr>
        <p:blipFill>
          <a:blip r:embed="rId5">
            <a:alphaModFix/>
          </a:blip>
          <a:stretch>
            <a:fillRect/>
          </a:stretch>
        </p:blipFill>
        <p:spPr>
          <a:xfrm>
            <a:off x="2127150" y="2680600"/>
            <a:ext cx="7016849" cy="2462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5"/>
          <p:cNvSpPr txBox="1"/>
          <p:nvPr/>
        </p:nvSpPr>
        <p:spPr>
          <a:xfrm>
            <a:off x="0" y="4635600"/>
            <a:ext cx="5746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rPr>
              <a:t>https://bit.ly/BASC-CTF-Dashboard</a:t>
            </a:r>
            <a:endParaRPr sz="600"/>
          </a:p>
        </p:txBody>
      </p:sp>
      <p:pic>
        <p:nvPicPr>
          <p:cNvPr id="479" name="Google Shape;479;p75"/>
          <p:cNvPicPr preferRelativeResize="0"/>
          <p:nvPr/>
        </p:nvPicPr>
        <p:blipFill>
          <a:blip r:embed="rId3">
            <a:alphaModFix/>
          </a:blip>
          <a:stretch>
            <a:fillRect/>
          </a:stretch>
        </p:blipFill>
        <p:spPr>
          <a:xfrm>
            <a:off x="6" y="0"/>
            <a:ext cx="5795638" cy="4635600"/>
          </a:xfrm>
          <a:prstGeom prst="rect">
            <a:avLst/>
          </a:prstGeom>
          <a:noFill/>
          <a:ln>
            <a:noFill/>
          </a:ln>
        </p:spPr>
      </p:pic>
      <p:pic>
        <p:nvPicPr>
          <p:cNvPr id="480" name="Google Shape;480;p75"/>
          <p:cNvPicPr preferRelativeResize="0"/>
          <p:nvPr/>
        </p:nvPicPr>
        <p:blipFill>
          <a:blip r:embed="rId4">
            <a:alphaModFix/>
          </a:blip>
          <a:stretch>
            <a:fillRect/>
          </a:stretch>
        </p:blipFill>
        <p:spPr>
          <a:xfrm flipH="1">
            <a:off x="5541150" y="3443375"/>
            <a:ext cx="1700125" cy="1700125"/>
          </a:xfrm>
          <a:prstGeom prst="rect">
            <a:avLst/>
          </a:prstGeom>
          <a:noFill/>
          <a:ln>
            <a:noFill/>
          </a:ln>
        </p:spPr>
      </p:pic>
      <p:sp>
        <p:nvSpPr>
          <p:cNvPr id="481" name="Google Shape;481;p75"/>
          <p:cNvSpPr txBox="1"/>
          <p:nvPr>
            <p:ph idx="12" type="sldNum"/>
          </p:nvPr>
        </p:nvSpPr>
        <p:spPr>
          <a:xfrm>
            <a:off x="3602850" y="5081900"/>
            <a:ext cx="19383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75"/>
          <p:cNvSpPr/>
          <p:nvPr/>
        </p:nvSpPr>
        <p:spPr>
          <a:xfrm>
            <a:off x="5746800" y="397600"/>
            <a:ext cx="3397200" cy="2762400"/>
          </a:xfrm>
          <a:prstGeom prst="wedgeRoundRectCallout">
            <a:avLst>
              <a:gd fmla="val 22471" name="adj1"/>
              <a:gd fmla="val 6925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Roboto Mono"/>
                <a:ea typeface="Roboto Mono"/>
                <a:cs typeface="Roboto Mono"/>
                <a:sym typeface="Roboto Mono"/>
              </a:rPr>
              <a:t>ctf/CTF_Data/results</a:t>
            </a:r>
            <a:endParaRPr b="1" sz="1700">
              <a:latin typeface="Roboto Mono"/>
              <a:ea typeface="Roboto Mono"/>
              <a:cs typeface="Roboto Mono"/>
              <a:sym typeface="Roboto Mono"/>
            </a:endParaRPr>
          </a:p>
          <a:p>
            <a:pPr indent="-317500" lvl="0" marL="457200" rtl="0" algn="l">
              <a:spcBef>
                <a:spcPts val="0"/>
              </a:spcBef>
              <a:spcAft>
                <a:spcPts val="0"/>
              </a:spcAft>
              <a:buSzPts val="1400"/>
              <a:buFont typeface="Roboto Mono SemiBold"/>
              <a:buChar char="●"/>
            </a:pPr>
            <a:r>
              <a:rPr lang="en">
                <a:latin typeface="Roboto Mono SemiBold"/>
                <a:ea typeface="Roboto Mono SemiBold"/>
                <a:cs typeface="Roboto Mono SemiBold"/>
                <a:sym typeface="Roboto Mono SemiBold"/>
              </a:rPr>
              <a:t>CTF-Challenges.csv</a:t>
            </a:r>
            <a:endParaRPr>
              <a:latin typeface="Roboto Mono SemiBold"/>
              <a:ea typeface="Roboto Mono SemiBold"/>
              <a:cs typeface="Roboto Mono SemiBold"/>
              <a:sym typeface="Roboto Mono SemiBold"/>
            </a:endParaRPr>
          </a:p>
          <a:p>
            <a:pPr indent="-317500" lvl="0" marL="457200" rtl="0" algn="l">
              <a:spcBef>
                <a:spcPts val="0"/>
              </a:spcBef>
              <a:spcAft>
                <a:spcPts val="0"/>
              </a:spcAft>
              <a:buSzPts val="1400"/>
              <a:buFont typeface="Roboto Mono SemiBold"/>
              <a:buChar char="●"/>
            </a:pPr>
            <a:r>
              <a:rPr lang="en">
                <a:latin typeface="Roboto Mono SemiBold"/>
                <a:ea typeface="Roboto Mono SemiBold"/>
                <a:cs typeface="Roboto Mono SemiBold"/>
                <a:sym typeface="Roboto Mono SemiBold"/>
              </a:rPr>
              <a:t>CTF-solves.csv</a:t>
            </a:r>
            <a:endParaRPr>
              <a:latin typeface="Roboto Mono SemiBold"/>
              <a:ea typeface="Roboto Mono SemiBold"/>
              <a:cs typeface="Roboto Mono SemiBold"/>
              <a:sym typeface="Roboto Mono SemiBold"/>
            </a:endParaRPr>
          </a:p>
          <a:p>
            <a:pPr indent="-317500" lvl="0" marL="457200" rtl="0" algn="l">
              <a:spcBef>
                <a:spcPts val="0"/>
              </a:spcBef>
              <a:spcAft>
                <a:spcPts val="0"/>
              </a:spcAft>
              <a:buSzPts val="1400"/>
              <a:buFont typeface="Roboto Mono SemiBold"/>
              <a:buChar char="●"/>
            </a:pPr>
            <a:r>
              <a:rPr lang="en">
                <a:latin typeface="Roboto Mono SemiBold"/>
                <a:ea typeface="Roboto Mono SemiBold"/>
                <a:cs typeface="Roboto Mono SemiBold"/>
                <a:sym typeface="Roboto Mono SemiBold"/>
              </a:rPr>
              <a:t>CTF-submissions.csv</a:t>
            </a:r>
            <a:endParaRPr>
              <a:latin typeface="Roboto Mono SemiBold"/>
              <a:ea typeface="Roboto Mono SemiBold"/>
              <a:cs typeface="Roboto Mono SemiBold"/>
              <a:sym typeface="Roboto Mono SemiBold"/>
            </a:endParaRPr>
          </a:p>
          <a:p>
            <a:pPr indent="-317500" lvl="0" marL="457200" rtl="0" algn="l">
              <a:spcBef>
                <a:spcPts val="0"/>
              </a:spcBef>
              <a:spcAft>
                <a:spcPts val="0"/>
              </a:spcAft>
              <a:buSzPts val="1400"/>
              <a:buFont typeface="Roboto Mono SemiBold"/>
              <a:buChar char="●"/>
            </a:pPr>
            <a:r>
              <a:rPr lang="en">
                <a:latin typeface="Roboto Mono SemiBold"/>
                <a:ea typeface="Roboto Mono SemiBold"/>
                <a:cs typeface="Roboto Mono SemiBold"/>
                <a:sym typeface="Roboto Mono SemiBold"/>
              </a:rPr>
              <a:t>CTF-users.csv</a:t>
            </a:r>
            <a:endParaRPr>
              <a:latin typeface="Roboto Mono SemiBold"/>
              <a:ea typeface="Roboto Mono SemiBold"/>
              <a:cs typeface="Roboto Mono SemiBold"/>
              <a:sym typeface="Roboto Mono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Vulnerable Things</a:t>
            </a:r>
            <a:endParaRPr/>
          </a:p>
        </p:txBody>
      </p:sp>
      <p:sp>
        <p:nvSpPr>
          <p:cNvPr id="488" name="Google Shape;488;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https://yieldcat.com</a:t>
            </a:r>
            <a:r>
              <a:rPr lang="en"/>
              <a:t> - Vulnerable web app</a:t>
            </a:r>
            <a:endParaRPr/>
          </a:p>
          <a:p>
            <a:pPr indent="-342900" lvl="0" marL="457200" rtl="0" algn="l">
              <a:spcBef>
                <a:spcPts val="0"/>
              </a:spcBef>
              <a:spcAft>
                <a:spcPts val="0"/>
              </a:spcAft>
              <a:buSzPts val="1800"/>
              <a:buChar char="●"/>
            </a:pPr>
            <a:r>
              <a:rPr lang="en" u="sng">
                <a:solidFill>
                  <a:schemeClr val="hlink"/>
                </a:solidFill>
                <a:hlinkClick r:id="rId4"/>
              </a:rPr>
              <a:t>https://github.com/step-security/github-actions-goat</a:t>
            </a:r>
            <a:r>
              <a:rPr lang="en"/>
              <a:t> - Deliberately Vulnerable GitHub Actions CI/CD Environment</a:t>
            </a:r>
            <a:endParaRPr/>
          </a:p>
          <a:p>
            <a:pPr indent="-342900" lvl="0" marL="457200" rtl="0" algn="l">
              <a:spcBef>
                <a:spcPts val="0"/>
              </a:spcBef>
              <a:spcAft>
                <a:spcPts val="0"/>
              </a:spcAft>
              <a:buSzPts val="1800"/>
              <a:buChar char="●"/>
            </a:pPr>
            <a:r>
              <a:rPr lang="en" u="sng">
                <a:solidFill>
                  <a:schemeClr val="hlink"/>
                </a:solidFill>
                <a:hlinkClick r:id="rId5"/>
              </a:rPr>
              <a:t>https://github.com/RhinoSecurityLabs/cloudgoat</a:t>
            </a:r>
            <a:r>
              <a:rPr lang="en"/>
              <a:t> - "Vulnerable by Design" AWS deployment tool.</a:t>
            </a:r>
            <a:endParaRPr/>
          </a:p>
          <a:p>
            <a:pPr indent="-342900" lvl="0" marL="457200" rtl="0" algn="l">
              <a:spcBef>
                <a:spcPts val="0"/>
              </a:spcBef>
              <a:spcAft>
                <a:spcPts val="0"/>
              </a:spcAft>
              <a:buSzPts val="1800"/>
              <a:buChar char="●"/>
            </a:pPr>
            <a:r>
              <a:rPr lang="en" u="sng">
                <a:solidFill>
                  <a:schemeClr val="hlink"/>
                </a:solidFill>
                <a:hlinkClick r:id="rId6"/>
              </a:rPr>
              <a:t>https://github.com/ine-labs/AzureGoat</a:t>
            </a:r>
            <a:r>
              <a:rPr lang="en"/>
              <a:t> - A Damn Vulnerable Azure Infrastructure</a:t>
            </a:r>
            <a:endParaRPr/>
          </a:p>
          <a:p>
            <a:pPr indent="-342900" lvl="0" marL="457200" rtl="0" algn="l">
              <a:spcBef>
                <a:spcPts val="0"/>
              </a:spcBef>
              <a:spcAft>
                <a:spcPts val="0"/>
              </a:spcAft>
              <a:buSzPts val="1800"/>
              <a:buChar char="●"/>
            </a:pPr>
            <a:r>
              <a:rPr lang="en" u="sng">
                <a:solidFill>
                  <a:schemeClr val="hlink"/>
                </a:solidFill>
                <a:hlinkClick r:id="rId7"/>
              </a:rPr>
              <a:t>https://github.com/ine-labs/AWSGoat</a:t>
            </a:r>
            <a:r>
              <a:rPr lang="en"/>
              <a:t> - A Damn Vulnerable AWS Infrastructure</a:t>
            </a:r>
            <a:endParaRPr/>
          </a:p>
          <a:p>
            <a:pPr indent="-342900" lvl="0" marL="457200" rtl="0" algn="l">
              <a:spcBef>
                <a:spcPts val="0"/>
              </a:spcBef>
              <a:spcAft>
                <a:spcPts val="0"/>
              </a:spcAft>
              <a:buSzPts val="1800"/>
              <a:buChar char="●"/>
            </a:pPr>
            <a:r>
              <a:rPr lang="en" u="sng">
                <a:solidFill>
                  <a:schemeClr val="hlink"/>
                </a:solidFill>
                <a:hlinkClick r:id="rId8"/>
              </a:rPr>
              <a:t>https://github.com/vavkamil/awesome-vulnerable-apps</a:t>
            </a:r>
            <a:endParaRPr/>
          </a:p>
        </p:txBody>
      </p:sp>
      <p:sp>
        <p:nvSpPr>
          <p:cNvPr id="489" name="Google Shape;489;p76"/>
          <p:cNvSpPr txBox="1"/>
          <p:nvPr>
            <p:ph idx="12" type="sldNum"/>
          </p:nvPr>
        </p:nvSpPr>
        <p:spPr>
          <a:xfrm>
            <a:off x="3602850" y="4769375"/>
            <a:ext cx="19383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77"/>
          <p:cNvPicPr preferRelativeResize="0"/>
          <p:nvPr/>
        </p:nvPicPr>
        <p:blipFill>
          <a:blip r:embed="rId3">
            <a:alphaModFix/>
          </a:blip>
          <a:stretch>
            <a:fillRect/>
          </a:stretch>
        </p:blipFill>
        <p:spPr>
          <a:xfrm>
            <a:off x="6130500" y="713927"/>
            <a:ext cx="3013501" cy="3715646"/>
          </a:xfrm>
          <a:prstGeom prst="rect">
            <a:avLst/>
          </a:prstGeom>
          <a:noFill/>
          <a:ln>
            <a:noFill/>
          </a:ln>
        </p:spPr>
      </p:pic>
      <p:sp>
        <p:nvSpPr>
          <p:cNvPr id="495" name="Google Shape;495;p77"/>
          <p:cNvSpPr txBox="1"/>
          <p:nvPr/>
        </p:nvSpPr>
        <p:spPr>
          <a:xfrm>
            <a:off x="0" y="101200"/>
            <a:ext cx="613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https://github.com/adamshostack/eop</a:t>
            </a:r>
            <a:endParaRPr/>
          </a:p>
        </p:txBody>
      </p:sp>
      <p:sp>
        <p:nvSpPr>
          <p:cNvPr id="496" name="Google Shape;496;p77"/>
          <p:cNvSpPr txBox="1"/>
          <p:nvPr/>
        </p:nvSpPr>
        <p:spPr>
          <a:xfrm>
            <a:off x="0" y="2012200"/>
            <a:ext cx="594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https://github.com/TNG/cumulus</a:t>
            </a:r>
            <a:endParaRPr/>
          </a:p>
        </p:txBody>
      </p:sp>
      <p:pic>
        <p:nvPicPr>
          <p:cNvPr id="497" name="Google Shape;497;p77"/>
          <p:cNvPicPr preferRelativeResize="0"/>
          <p:nvPr/>
        </p:nvPicPr>
        <p:blipFill>
          <a:blip r:embed="rId4">
            <a:alphaModFix/>
          </a:blip>
          <a:stretch>
            <a:fillRect/>
          </a:stretch>
        </p:blipFill>
        <p:spPr>
          <a:xfrm>
            <a:off x="0" y="2704000"/>
            <a:ext cx="3739311" cy="2439500"/>
          </a:xfrm>
          <a:prstGeom prst="rect">
            <a:avLst/>
          </a:prstGeom>
          <a:noFill/>
          <a:ln>
            <a:noFill/>
          </a:ln>
        </p:spPr>
      </p:pic>
      <p:sp>
        <p:nvSpPr>
          <p:cNvPr id="498" name="Google Shape;498;p77"/>
          <p:cNvSpPr txBox="1"/>
          <p:nvPr>
            <p:ph idx="12" type="sldNum"/>
          </p:nvPr>
        </p:nvSpPr>
        <p:spPr>
          <a:xfrm>
            <a:off x="3602850" y="4769375"/>
            <a:ext cx="19383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77"/>
          <p:cNvSpPr/>
          <p:nvPr/>
        </p:nvSpPr>
        <p:spPr>
          <a:xfrm>
            <a:off x="67425" y="656800"/>
            <a:ext cx="5872800" cy="1279200"/>
          </a:xfrm>
          <a:prstGeom prst="wave">
            <a:avLst>
              <a:gd fmla="val 12500" name="adj1"/>
              <a:gd fmla="val -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localhost:8360</a:t>
            </a:r>
            <a:endParaRPr sz="2000"/>
          </a:p>
          <a:p>
            <a:pPr indent="0" lvl="0" marL="0" rtl="0" algn="ctr">
              <a:spcBef>
                <a:spcPts val="0"/>
              </a:spcBef>
              <a:spcAft>
                <a:spcPts val="0"/>
              </a:spcAft>
              <a:buNone/>
            </a:pPr>
            <a:r>
              <a:rPr lang="en" sz="2000"/>
              <a:t>ctf/BASCThreatDragonModel.json</a:t>
            </a:r>
            <a:endParaRPr sz="2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78"/>
          <p:cNvPicPr preferRelativeResize="0"/>
          <p:nvPr>
            <p:ph idx="2" type="pic"/>
          </p:nvPr>
        </p:nvPicPr>
        <p:blipFill rotWithShape="1">
          <a:blip r:embed="rId3">
            <a:alphaModFix/>
          </a:blip>
          <a:srcRect b="7862" l="0" r="0" t="7862"/>
          <a:stretch/>
        </p:blipFill>
        <p:spPr>
          <a:xfrm>
            <a:off x="0" y="0"/>
            <a:ext cx="9144003" cy="5143502"/>
          </a:xfrm>
          <a:prstGeom prst="rect">
            <a:avLst/>
          </a:prstGeom>
          <a:noFill/>
          <a:ln>
            <a:noFill/>
          </a:ln>
        </p:spPr>
      </p:pic>
      <p:sp>
        <p:nvSpPr>
          <p:cNvPr id="505" name="Google Shape;505;p78"/>
          <p:cNvSpPr/>
          <p:nvPr/>
        </p:nvSpPr>
        <p:spPr>
          <a:xfrm>
            <a:off x="0" y="0"/>
            <a:ext cx="9144000" cy="5143500"/>
          </a:xfrm>
          <a:prstGeom prst="rect">
            <a:avLst/>
          </a:prstGeom>
          <a:gradFill>
            <a:gsLst>
              <a:gs pos="0">
                <a:srgbClr val="F2F2F2"/>
              </a:gs>
              <a:gs pos="48000">
                <a:srgbClr val="F2F2F2">
                  <a:alpha val="89411"/>
                </a:srgbClr>
              </a:gs>
              <a:gs pos="100000">
                <a:srgbClr val="F2F2F2">
                  <a:alpha val="80000"/>
                </a:srgbClr>
              </a:gs>
            </a:gsLst>
            <a:lin ang="16200038"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06" name="Google Shape;506;p78"/>
          <p:cNvSpPr txBox="1"/>
          <p:nvPr/>
        </p:nvSpPr>
        <p:spPr>
          <a:xfrm>
            <a:off x="542003" y="1195700"/>
            <a:ext cx="80601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lang="en" sz="3000">
                <a:solidFill>
                  <a:schemeClr val="accent1"/>
                </a:solidFill>
                <a:latin typeface="Barlow"/>
                <a:ea typeface="Barlow"/>
                <a:cs typeface="Barlow"/>
                <a:sym typeface="Barlow"/>
              </a:rPr>
              <a:t>Conclusion</a:t>
            </a:r>
            <a:endParaRPr b="1" i="0" sz="3000" u="none" cap="none" strike="noStrike">
              <a:solidFill>
                <a:schemeClr val="accent1"/>
              </a:solidFill>
              <a:latin typeface="Barlow"/>
              <a:ea typeface="Barlow"/>
              <a:cs typeface="Barlow"/>
              <a:sym typeface="Barlow"/>
            </a:endParaRPr>
          </a:p>
        </p:txBody>
      </p:sp>
      <p:sp>
        <p:nvSpPr>
          <p:cNvPr id="507" name="Google Shape;507;p78"/>
          <p:cNvSpPr/>
          <p:nvPr/>
        </p:nvSpPr>
        <p:spPr>
          <a:xfrm>
            <a:off x="631387" y="1725713"/>
            <a:ext cx="205500" cy="396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08" name="Google Shape;508;p78"/>
          <p:cNvSpPr txBox="1"/>
          <p:nvPr/>
        </p:nvSpPr>
        <p:spPr>
          <a:xfrm>
            <a:off x="542003" y="2003614"/>
            <a:ext cx="8060100" cy="1900800"/>
          </a:xfrm>
          <a:prstGeom prst="rect">
            <a:avLst/>
          </a:prstGeom>
          <a:noFill/>
          <a:ln>
            <a:noFill/>
          </a:ln>
        </p:spPr>
        <p:txBody>
          <a:bodyPr anchorCtr="0" anchor="t" bIns="34275" lIns="68575" spcFirstLastPara="1" rIns="68575" wrap="square" tIns="34275">
            <a:spAutoFit/>
          </a:bodyPr>
          <a:lstStyle/>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Why</a:t>
            </a:r>
            <a:endParaRPr b="1">
              <a:solidFill>
                <a:schemeClr val="dk1"/>
              </a:solidFill>
              <a:latin typeface="Poppins"/>
              <a:ea typeface="Poppins"/>
              <a:cs typeface="Poppins"/>
              <a:sym typeface="Poppins"/>
            </a:endParaRPr>
          </a:p>
          <a:p>
            <a:pPr indent="0" lvl="0" marL="914400" marR="0" rtl="0" algn="just">
              <a:lnSpc>
                <a:spcPct val="150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What</a:t>
            </a:r>
            <a:endParaRPr b="1">
              <a:solidFill>
                <a:schemeClr val="dk1"/>
              </a:solidFill>
              <a:latin typeface="Poppins"/>
              <a:ea typeface="Poppins"/>
              <a:cs typeface="Poppins"/>
              <a:sym typeface="Poppins"/>
            </a:endParaRPr>
          </a:p>
          <a:p>
            <a:pPr indent="0" lvl="0" marL="914400" marR="0" rtl="0" algn="just">
              <a:lnSpc>
                <a:spcPct val="150000"/>
              </a:lnSpc>
              <a:spcBef>
                <a:spcPts val="0"/>
              </a:spcBef>
              <a:spcAft>
                <a:spcPts val="0"/>
              </a:spcAft>
              <a:buNone/>
            </a:pPr>
            <a:r>
              <a:t/>
            </a:r>
            <a:endParaRPr>
              <a:solidFill>
                <a:schemeClr val="dk1"/>
              </a:solidFill>
              <a:latin typeface="Poppins Light"/>
              <a:ea typeface="Poppins Light"/>
              <a:cs typeface="Poppins Light"/>
              <a:sym typeface="Poppins Light"/>
            </a:endParaRPr>
          </a:p>
          <a:p>
            <a:pPr indent="-317500" lvl="0" marL="457200" marR="0" rtl="0" algn="just">
              <a:lnSpc>
                <a:spcPct val="150000"/>
              </a:lnSpc>
              <a:spcBef>
                <a:spcPts val="0"/>
              </a:spcBef>
              <a:spcAft>
                <a:spcPts val="0"/>
              </a:spcAft>
              <a:buClr>
                <a:schemeClr val="dk1"/>
              </a:buClr>
              <a:buSzPts val="1400"/>
              <a:buFont typeface="Poppins"/>
              <a:buChar char="●"/>
            </a:pPr>
            <a:r>
              <a:rPr b="1" lang="en">
                <a:solidFill>
                  <a:schemeClr val="dk1"/>
                </a:solidFill>
                <a:latin typeface="Poppins"/>
                <a:ea typeface="Poppins"/>
                <a:cs typeface="Poppins"/>
                <a:sym typeface="Poppins"/>
              </a:rPr>
              <a:t>How</a:t>
            </a:r>
            <a:endParaRPr b="1">
              <a:solidFill>
                <a:schemeClr val="dk1"/>
              </a:solidFill>
              <a:latin typeface="Poppins"/>
              <a:ea typeface="Poppins"/>
              <a:cs typeface="Poppins"/>
              <a:sym typeface="Poppins"/>
            </a:endParaRPr>
          </a:p>
          <a:p>
            <a:pPr indent="0" lvl="0" marL="914400" marR="0" rtl="0" algn="just">
              <a:lnSpc>
                <a:spcPct val="150000"/>
              </a:lnSpc>
              <a:spcBef>
                <a:spcPts val="0"/>
              </a:spcBef>
              <a:spcAft>
                <a:spcPts val="0"/>
              </a:spcAft>
              <a:buNone/>
            </a:pPr>
            <a:r>
              <a:t/>
            </a:r>
            <a:endParaRPr>
              <a:solidFill>
                <a:schemeClr val="dk1"/>
              </a:solidFill>
              <a:latin typeface="Poppins Light"/>
              <a:ea typeface="Poppins Light"/>
              <a:cs typeface="Poppins Light"/>
              <a:sym typeface="Poppins Light"/>
            </a:endParaRPr>
          </a:p>
        </p:txBody>
      </p:sp>
      <p:sp>
        <p:nvSpPr>
          <p:cNvPr id="509" name="Google Shape;509;p78"/>
          <p:cNvSpPr/>
          <p:nvPr/>
        </p:nvSpPr>
        <p:spPr>
          <a:xfrm>
            <a:off x="8661797" y="4772346"/>
            <a:ext cx="246000" cy="173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Barlow"/>
                <a:ea typeface="Barlow"/>
                <a:cs typeface="Barlow"/>
                <a:sym typeface="Barlow"/>
              </a:rPr>
              <a:t>‹#›</a:t>
            </a:fld>
            <a:endParaRPr b="0" i="0" sz="700" u="none" cap="none" strike="noStrike">
              <a:solidFill>
                <a:schemeClr val="dk1"/>
              </a:solidFill>
              <a:latin typeface="Barlow"/>
              <a:ea typeface="Barlow"/>
              <a:cs typeface="Barlow"/>
              <a:sym typeface="Barlow"/>
            </a:endParaRPr>
          </a:p>
        </p:txBody>
      </p:sp>
      <p:sp>
        <p:nvSpPr>
          <p:cNvPr id="510" name="Google Shape;510;p78"/>
          <p:cNvSpPr txBox="1"/>
          <p:nvPr/>
        </p:nvSpPr>
        <p:spPr>
          <a:xfrm>
            <a:off x="8600086" y="4772346"/>
            <a:ext cx="123300" cy="177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accent2"/>
              </a:buClr>
              <a:buSzPts val="700"/>
              <a:buFont typeface="Poppins Light"/>
              <a:buNone/>
            </a:pPr>
            <a:r>
              <a:rPr b="0" i="0" lang="en" sz="700" u="none" cap="none" strike="noStrike">
                <a:solidFill>
                  <a:schemeClr val="accent2"/>
                </a:solidFill>
                <a:latin typeface="Poppins Light"/>
                <a:ea typeface="Poppins Light"/>
                <a:cs typeface="Poppins Light"/>
                <a:sym typeface="Poppins Light"/>
              </a:rPr>
              <a:t>|</a:t>
            </a:r>
            <a:endParaRPr b="0" i="0" sz="700" u="none" cap="none" strike="noStrike">
              <a:solidFill>
                <a:schemeClr val="accent2"/>
              </a:solidFill>
              <a:latin typeface="Raleway ExtraBold"/>
              <a:ea typeface="Raleway ExtraBold"/>
              <a:cs typeface="Raleway ExtraBold"/>
              <a:sym typeface="Raleway ExtraBold"/>
            </a:endParaRPr>
          </a:p>
        </p:txBody>
      </p:sp>
      <p:pic>
        <p:nvPicPr>
          <p:cNvPr id="511" name="Google Shape;511;p78"/>
          <p:cNvPicPr preferRelativeResize="0"/>
          <p:nvPr/>
        </p:nvPicPr>
        <p:blipFill rotWithShape="1">
          <a:blip r:embed="rId4">
            <a:alphaModFix/>
          </a:blip>
          <a:srcRect b="0" l="0" r="0" t="0"/>
          <a:stretch/>
        </p:blipFill>
        <p:spPr>
          <a:xfrm>
            <a:off x="8130197" y="195460"/>
            <a:ext cx="833552" cy="26253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79"/>
          <p:cNvPicPr preferRelativeResize="0"/>
          <p:nvPr>
            <p:ph idx="2" type="pic"/>
          </p:nvPr>
        </p:nvPicPr>
        <p:blipFill rotWithShape="1">
          <a:blip r:embed="rId3">
            <a:alphaModFix/>
          </a:blip>
          <a:srcRect b="7862" l="0" r="0" t="7862"/>
          <a:stretch/>
        </p:blipFill>
        <p:spPr>
          <a:xfrm>
            <a:off x="0" y="0"/>
            <a:ext cx="9144003" cy="5143502"/>
          </a:xfrm>
          <a:prstGeom prst="rect">
            <a:avLst/>
          </a:prstGeom>
          <a:noFill/>
          <a:ln>
            <a:noFill/>
          </a:ln>
        </p:spPr>
      </p:pic>
      <p:sp>
        <p:nvSpPr>
          <p:cNvPr id="517" name="Google Shape;517;p79"/>
          <p:cNvSpPr/>
          <p:nvPr/>
        </p:nvSpPr>
        <p:spPr>
          <a:xfrm>
            <a:off x="0" y="0"/>
            <a:ext cx="9144000" cy="5143500"/>
          </a:xfrm>
          <a:prstGeom prst="rect">
            <a:avLst/>
          </a:prstGeom>
          <a:gradFill>
            <a:gsLst>
              <a:gs pos="0">
                <a:srgbClr val="F2F2F2"/>
              </a:gs>
              <a:gs pos="48000">
                <a:srgbClr val="F2F2F2">
                  <a:alpha val="89411"/>
                </a:srgbClr>
              </a:gs>
              <a:gs pos="100000">
                <a:srgbClr val="F2F2F2">
                  <a:alpha val="80000"/>
                </a:srgbClr>
              </a:gs>
            </a:gsLst>
            <a:lin ang="16200038"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18" name="Google Shape;518;p79"/>
          <p:cNvSpPr txBox="1"/>
          <p:nvPr/>
        </p:nvSpPr>
        <p:spPr>
          <a:xfrm>
            <a:off x="542003" y="1195700"/>
            <a:ext cx="80601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lang="en" sz="3000">
                <a:solidFill>
                  <a:schemeClr val="accent1"/>
                </a:solidFill>
                <a:latin typeface="Barlow"/>
                <a:ea typeface="Barlow"/>
                <a:cs typeface="Barlow"/>
                <a:sym typeface="Barlow"/>
              </a:rPr>
              <a:t>Next Steps</a:t>
            </a:r>
            <a:endParaRPr b="1" i="0" sz="3000" u="none" cap="none" strike="noStrike">
              <a:solidFill>
                <a:schemeClr val="accent1"/>
              </a:solidFill>
              <a:latin typeface="Barlow"/>
              <a:ea typeface="Barlow"/>
              <a:cs typeface="Barlow"/>
              <a:sym typeface="Barlow"/>
            </a:endParaRPr>
          </a:p>
        </p:txBody>
      </p:sp>
      <p:sp>
        <p:nvSpPr>
          <p:cNvPr id="519" name="Google Shape;519;p79"/>
          <p:cNvSpPr/>
          <p:nvPr/>
        </p:nvSpPr>
        <p:spPr>
          <a:xfrm>
            <a:off x="631387" y="1725713"/>
            <a:ext cx="205500" cy="396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20" name="Google Shape;520;p79"/>
          <p:cNvSpPr txBox="1"/>
          <p:nvPr/>
        </p:nvSpPr>
        <p:spPr>
          <a:xfrm>
            <a:off x="542003" y="2003614"/>
            <a:ext cx="8060100" cy="2980800"/>
          </a:xfrm>
          <a:prstGeom prst="rect">
            <a:avLst/>
          </a:prstGeom>
          <a:noFill/>
          <a:ln>
            <a:noFill/>
          </a:ln>
        </p:spPr>
        <p:txBody>
          <a:bodyPr anchorCtr="0" anchor="t" bIns="34275" lIns="68575" spcFirstLastPara="1" rIns="68575" wrap="square" tIns="34275">
            <a:spAutoFit/>
          </a:bodyPr>
          <a:lstStyle/>
          <a:p>
            <a:pPr indent="-292100" lvl="0" marL="457200" rtl="0" algn="l">
              <a:lnSpc>
                <a:spcPct val="95000"/>
              </a:lnSpc>
              <a:spcBef>
                <a:spcPts val="0"/>
              </a:spcBef>
              <a:spcAft>
                <a:spcPts val="0"/>
              </a:spcAft>
              <a:buClr>
                <a:schemeClr val="dk2"/>
              </a:buClr>
              <a:buSzPts val="1000"/>
              <a:buFont typeface="Calibri"/>
              <a:buChar char="●"/>
            </a:pPr>
            <a:r>
              <a:rPr lang="en" sz="1500">
                <a:solidFill>
                  <a:schemeClr val="dk2"/>
                </a:solidFill>
              </a:rPr>
              <a:t>Next week you should:</a:t>
            </a:r>
            <a:endParaRPr sz="4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Identify teams that will benefit from CTF style training</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Identify SMEs to build a pilot CTF</a:t>
            </a:r>
            <a:endParaRPr sz="1200">
              <a:solidFill>
                <a:schemeClr val="dk2"/>
              </a:solidFill>
            </a:endParaRPr>
          </a:p>
          <a:p>
            <a:pPr indent="-292100" lvl="0" marL="457200" rtl="0" algn="l">
              <a:lnSpc>
                <a:spcPct val="95000"/>
              </a:lnSpc>
              <a:spcBef>
                <a:spcPts val="1200"/>
              </a:spcBef>
              <a:spcAft>
                <a:spcPts val="0"/>
              </a:spcAft>
              <a:buClr>
                <a:schemeClr val="dk2"/>
              </a:buClr>
              <a:buSzPts val="1000"/>
              <a:buFont typeface="Calibri"/>
              <a:buChar char="●"/>
            </a:pPr>
            <a:r>
              <a:rPr lang="en" sz="1500">
                <a:solidFill>
                  <a:schemeClr val="dk2"/>
                </a:solidFill>
              </a:rPr>
              <a:t>In the first three months following this presentation you should:</a:t>
            </a:r>
            <a:endParaRPr sz="4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Have run a CTF and iterated on the design, challenges and goals</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Run retrospectives of both CTF builders and CTF players</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Gathered usage data into a repository</a:t>
            </a:r>
            <a:endParaRPr sz="400">
              <a:solidFill>
                <a:schemeClr val="dk2"/>
              </a:solidFill>
            </a:endParaRPr>
          </a:p>
          <a:p>
            <a:pPr indent="-292100" lvl="0" marL="457200" rtl="0" algn="l">
              <a:lnSpc>
                <a:spcPct val="95000"/>
              </a:lnSpc>
              <a:spcBef>
                <a:spcPts val="1200"/>
              </a:spcBef>
              <a:spcAft>
                <a:spcPts val="0"/>
              </a:spcAft>
              <a:buClr>
                <a:schemeClr val="dk2"/>
              </a:buClr>
              <a:buSzPts val="1000"/>
              <a:buFont typeface="Calibri"/>
              <a:buChar char="●"/>
            </a:pPr>
            <a:r>
              <a:rPr lang="en" sz="1500">
                <a:solidFill>
                  <a:schemeClr val="dk2"/>
                </a:solidFill>
              </a:rPr>
              <a:t>Within six months you should:</a:t>
            </a:r>
            <a:endParaRPr sz="4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Have an active, ongoing CTF based training program </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Run regular retrospectives and incorporate feedback</a:t>
            </a:r>
            <a:endParaRPr sz="1200">
              <a:solidFill>
                <a:schemeClr val="dk2"/>
              </a:solidFill>
            </a:endParaRPr>
          </a:p>
          <a:p>
            <a:pPr indent="-304800" lvl="1" marL="914400" rtl="0" algn="l">
              <a:lnSpc>
                <a:spcPct val="90000"/>
              </a:lnSpc>
              <a:spcBef>
                <a:spcPts val="600"/>
              </a:spcBef>
              <a:spcAft>
                <a:spcPts val="0"/>
              </a:spcAft>
              <a:buClr>
                <a:schemeClr val="dk2"/>
              </a:buClr>
              <a:buSzPts val="1200"/>
              <a:buChar char="○"/>
            </a:pPr>
            <a:r>
              <a:rPr lang="en" sz="1200">
                <a:solidFill>
                  <a:schemeClr val="dk2"/>
                </a:solidFill>
              </a:rPr>
              <a:t>Report KPIs and regularly survey program effectiveness  </a:t>
            </a:r>
            <a:endParaRPr sz="700">
              <a:solidFill>
                <a:schemeClr val="dk1"/>
              </a:solidFill>
              <a:latin typeface="Poppins Light"/>
              <a:ea typeface="Poppins Light"/>
              <a:cs typeface="Poppins Light"/>
              <a:sym typeface="Poppins Light"/>
            </a:endParaRPr>
          </a:p>
        </p:txBody>
      </p:sp>
      <p:sp>
        <p:nvSpPr>
          <p:cNvPr id="521" name="Google Shape;521;p79"/>
          <p:cNvSpPr/>
          <p:nvPr/>
        </p:nvSpPr>
        <p:spPr>
          <a:xfrm>
            <a:off x="8661797" y="4772346"/>
            <a:ext cx="246000" cy="173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Barlow"/>
                <a:ea typeface="Barlow"/>
                <a:cs typeface="Barlow"/>
                <a:sym typeface="Barlow"/>
              </a:rPr>
              <a:t>‹#›</a:t>
            </a:fld>
            <a:endParaRPr b="0" i="0" sz="700" u="none" cap="none" strike="noStrike">
              <a:solidFill>
                <a:schemeClr val="dk1"/>
              </a:solidFill>
              <a:latin typeface="Barlow"/>
              <a:ea typeface="Barlow"/>
              <a:cs typeface="Barlow"/>
              <a:sym typeface="Barlow"/>
            </a:endParaRPr>
          </a:p>
        </p:txBody>
      </p:sp>
      <p:sp>
        <p:nvSpPr>
          <p:cNvPr id="522" name="Google Shape;522;p79"/>
          <p:cNvSpPr txBox="1"/>
          <p:nvPr/>
        </p:nvSpPr>
        <p:spPr>
          <a:xfrm>
            <a:off x="8600086" y="4772346"/>
            <a:ext cx="123300" cy="177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accent2"/>
              </a:buClr>
              <a:buSzPts val="700"/>
              <a:buFont typeface="Poppins Light"/>
              <a:buNone/>
            </a:pPr>
            <a:r>
              <a:rPr b="0" i="0" lang="en" sz="700" u="none" cap="none" strike="noStrike">
                <a:solidFill>
                  <a:schemeClr val="accent2"/>
                </a:solidFill>
                <a:latin typeface="Poppins Light"/>
                <a:ea typeface="Poppins Light"/>
                <a:cs typeface="Poppins Light"/>
                <a:sym typeface="Poppins Light"/>
              </a:rPr>
              <a:t>|</a:t>
            </a:r>
            <a:endParaRPr b="0" i="0" sz="700" u="none" cap="none" strike="noStrike">
              <a:solidFill>
                <a:schemeClr val="accent2"/>
              </a:solidFill>
              <a:latin typeface="Raleway ExtraBold"/>
              <a:ea typeface="Raleway ExtraBold"/>
              <a:cs typeface="Raleway ExtraBold"/>
              <a:sym typeface="Raleway ExtraBold"/>
            </a:endParaRPr>
          </a:p>
        </p:txBody>
      </p:sp>
      <p:pic>
        <p:nvPicPr>
          <p:cNvPr id="523" name="Google Shape;523;p79"/>
          <p:cNvPicPr preferRelativeResize="0"/>
          <p:nvPr/>
        </p:nvPicPr>
        <p:blipFill rotWithShape="1">
          <a:blip r:embed="rId4">
            <a:alphaModFix/>
          </a:blip>
          <a:srcRect b="0" l="0" r="0" t="0"/>
          <a:stretch/>
        </p:blipFill>
        <p:spPr>
          <a:xfrm>
            <a:off x="8130197" y="195460"/>
            <a:ext cx="833552" cy="2625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nvSpPr>
        <p:spPr>
          <a:xfrm>
            <a:off x="5656250" y="494950"/>
            <a:ext cx="3290700" cy="4350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1. Multimedia Principle</a:t>
            </a:r>
            <a:r>
              <a:rPr lang="en" sz="1100"/>
              <a:t>: </a:t>
            </a:r>
            <a:r>
              <a:rPr lang="en" sz="900"/>
              <a:t>Retention is improved through words and pictures rather than through words alone.</a:t>
            </a:r>
            <a:endParaRPr sz="900"/>
          </a:p>
          <a:p>
            <a:pPr indent="0" lvl="0" marL="0" rtl="0" algn="l">
              <a:spcBef>
                <a:spcPts val="0"/>
              </a:spcBef>
              <a:spcAft>
                <a:spcPts val="0"/>
              </a:spcAft>
              <a:buNone/>
            </a:pPr>
            <a:r>
              <a:rPr b="1" lang="en" sz="1100"/>
              <a:t>2. Spatial Contiguity Principle</a:t>
            </a:r>
            <a:r>
              <a:rPr lang="en" sz="1100"/>
              <a:t>: </a:t>
            </a:r>
            <a:r>
              <a:rPr lang="en" sz="900"/>
              <a:t>Students learn better when corresponding words and pictures are presented near each other rather than far from each other on the page or screen.</a:t>
            </a:r>
            <a:endParaRPr sz="900"/>
          </a:p>
          <a:p>
            <a:pPr indent="0" lvl="0" marL="0" rtl="0" algn="l">
              <a:spcBef>
                <a:spcPts val="0"/>
              </a:spcBef>
              <a:spcAft>
                <a:spcPts val="0"/>
              </a:spcAft>
              <a:buNone/>
            </a:pPr>
            <a:r>
              <a:rPr b="1" lang="en" sz="1100"/>
              <a:t>3. Temporal Contiguity Principle</a:t>
            </a:r>
            <a:r>
              <a:rPr lang="en" sz="1100"/>
              <a:t>: </a:t>
            </a:r>
            <a:r>
              <a:rPr lang="en" sz="900"/>
              <a:t>Students learn better when corresponding words and pictures are presented simultaneously rather than successively.</a:t>
            </a:r>
            <a:endParaRPr sz="900"/>
          </a:p>
          <a:p>
            <a:pPr indent="0" lvl="0" marL="0" rtl="0" algn="l">
              <a:spcBef>
                <a:spcPts val="0"/>
              </a:spcBef>
              <a:spcAft>
                <a:spcPts val="0"/>
              </a:spcAft>
              <a:buNone/>
            </a:pPr>
            <a:r>
              <a:rPr b="1" lang="en" sz="1100"/>
              <a:t>4. Coherence Principle</a:t>
            </a:r>
            <a:r>
              <a:rPr lang="en" sz="1100"/>
              <a:t>: </a:t>
            </a:r>
            <a:r>
              <a:rPr lang="en" sz="900"/>
              <a:t>Students learn better when extraneous words, pictures, and sounds are excluded rather than included.</a:t>
            </a:r>
            <a:endParaRPr sz="900"/>
          </a:p>
          <a:p>
            <a:pPr indent="0" lvl="0" marL="0" rtl="0" algn="l">
              <a:spcBef>
                <a:spcPts val="0"/>
              </a:spcBef>
              <a:spcAft>
                <a:spcPts val="0"/>
              </a:spcAft>
              <a:buNone/>
            </a:pPr>
            <a:r>
              <a:rPr b="1" lang="en" sz="1100"/>
              <a:t>5. Modality Principle</a:t>
            </a:r>
            <a:r>
              <a:rPr lang="en" sz="1100"/>
              <a:t>: </a:t>
            </a:r>
            <a:r>
              <a:rPr lang="en" sz="900"/>
              <a:t>Students learn better from animation and narration than from animation and on-screen text.</a:t>
            </a:r>
            <a:endParaRPr sz="900"/>
          </a:p>
          <a:p>
            <a:pPr indent="0" lvl="0" marL="0" rtl="0" algn="l">
              <a:spcBef>
                <a:spcPts val="0"/>
              </a:spcBef>
              <a:spcAft>
                <a:spcPts val="0"/>
              </a:spcAft>
              <a:buNone/>
            </a:pPr>
            <a:r>
              <a:rPr b="1" lang="en" sz="1100"/>
              <a:t>6. Redundancy Principle</a:t>
            </a:r>
            <a:r>
              <a:rPr lang="en" sz="1100"/>
              <a:t>: </a:t>
            </a:r>
            <a:r>
              <a:rPr lang="en" sz="900"/>
              <a:t>Students learn better when information is not represented in more than one modality – redundancy interferes with learning.</a:t>
            </a:r>
            <a:endParaRPr sz="900"/>
          </a:p>
          <a:p>
            <a:pPr indent="0" lvl="0" marL="0" rtl="0" algn="l">
              <a:spcBef>
                <a:spcPts val="0"/>
              </a:spcBef>
              <a:spcAft>
                <a:spcPts val="0"/>
              </a:spcAft>
              <a:buNone/>
            </a:pPr>
            <a:r>
              <a:rPr b="1" lang="en" sz="1100"/>
              <a:t>7a. Individual Differences Principle</a:t>
            </a:r>
            <a:r>
              <a:rPr lang="en" sz="1100"/>
              <a:t>: </a:t>
            </a:r>
            <a:r>
              <a:rPr lang="en" sz="900"/>
              <a:t>Design effects are higher for low-knowledge learners than for high-knowledge learners.</a:t>
            </a:r>
            <a:endParaRPr sz="1100"/>
          </a:p>
          <a:p>
            <a:pPr indent="0" lvl="0" marL="0" rtl="0" algn="l">
              <a:spcBef>
                <a:spcPts val="0"/>
              </a:spcBef>
              <a:spcAft>
                <a:spcPts val="0"/>
              </a:spcAft>
              <a:buNone/>
            </a:pPr>
            <a:r>
              <a:rPr b="1" lang="en" sz="1100"/>
              <a:t>7b. Individual Differences Principle</a:t>
            </a:r>
            <a:r>
              <a:rPr lang="en" sz="1100"/>
              <a:t>: </a:t>
            </a:r>
            <a:r>
              <a:rPr lang="en" sz="900"/>
              <a:t>Design effects are higher for high-spatial learners rather than for low-spatial learners.</a:t>
            </a:r>
            <a:endParaRPr sz="900"/>
          </a:p>
          <a:p>
            <a:pPr indent="0" lvl="0" marL="0" rtl="0" algn="l">
              <a:spcBef>
                <a:spcPts val="0"/>
              </a:spcBef>
              <a:spcAft>
                <a:spcPts val="0"/>
              </a:spcAft>
              <a:buNone/>
            </a:pPr>
            <a:r>
              <a:rPr b="1" lang="en" sz="1100"/>
              <a:t>8. Direct Manipulation Principle</a:t>
            </a:r>
            <a:r>
              <a:rPr lang="en" sz="1100"/>
              <a:t>: As the complexity of the materials increase, the impact of direct manipulation of the learning materials (animation, pacing) on transfer also increases </a:t>
            </a:r>
            <a:endParaRPr sz="1100"/>
          </a:p>
          <a:p>
            <a:pPr indent="0" lvl="0" marL="0" rtl="0" algn="l">
              <a:spcBef>
                <a:spcPts val="0"/>
              </a:spcBef>
              <a:spcAft>
                <a:spcPts val="0"/>
              </a:spcAft>
              <a:buNone/>
            </a:pPr>
            <a:r>
              <a:t/>
            </a:r>
            <a:endParaRPr sz="1100"/>
          </a:p>
        </p:txBody>
      </p:sp>
      <p:sp>
        <p:nvSpPr>
          <p:cNvPr id="132" name="Google Shape;132;p26"/>
          <p:cNvSpPr/>
          <p:nvPr/>
        </p:nvSpPr>
        <p:spPr>
          <a:xfrm>
            <a:off x="5661499" y="4081725"/>
            <a:ext cx="3285600" cy="672600"/>
          </a:xfrm>
          <a:prstGeom prst="rect">
            <a:avLst/>
          </a:prstGeom>
          <a:noFill/>
          <a:ln cap="flat" cmpd="sng" w="381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 name="Google Shape;133;p26"/>
          <p:cNvSpPr txBox="1"/>
          <p:nvPr/>
        </p:nvSpPr>
        <p:spPr>
          <a:xfrm>
            <a:off x="0" y="4349756"/>
            <a:ext cx="5607000" cy="244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800" u="sng">
                <a:solidFill>
                  <a:schemeClr val="hlink"/>
                </a:solidFill>
                <a:hlinkClick r:id="rId3"/>
              </a:rPr>
              <a:t>https://www.cisco.com/c/dam/en_us/solutions/industries/docs/education/Multimodal-Learning-Through-Media.pdf</a:t>
            </a:r>
            <a:endParaRPr sz="1100"/>
          </a:p>
        </p:txBody>
      </p:sp>
      <p:sp>
        <p:nvSpPr>
          <p:cNvPr id="134" name="Google Shape;134;p26"/>
          <p:cNvSpPr txBox="1"/>
          <p:nvPr>
            <p:ph type="title"/>
          </p:nvPr>
        </p:nvSpPr>
        <p:spPr>
          <a:xfrm>
            <a:off x="371572" y="104777"/>
            <a:ext cx="8286600" cy="742500"/>
          </a:xfrm>
          <a:prstGeom prst="rect">
            <a:avLst/>
          </a:prstGeom>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None/>
            </a:pPr>
            <a:r>
              <a:rPr lang="en"/>
              <a:t>Multimodal Learning Through Media: What the Research Says</a:t>
            </a:r>
            <a:endParaRPr sz="1100">
              <a:solidFill>
                <a:srgbClr val="818181"/>
              </a:solidFill>
            </a:endParaRPr>
          </a:p>
          <a:p>
            <a:pPr indent="0" lvl="0" marL="0" rtl="0" algn="l">
              <a:spcBef>
                <a:spcPts val="0"/>
              </a:spcBef>
              <a:spcAft>
                <a:spcPts val="0"/>
              </a:spcAft>
              <a:buNone/>
            </a:pPr>
            <a:r>
              <a:t/>
            </a:r>
            <a:endParaRPr/>
          </a:p>
        </p:txBody>
      </p:sp>
      <p:pic>
        <p:nvPicPr>
          <p:cNvPr id="135" name="Google Shape;135;p26"/>
          <p:cNvPicPr preferRelativeResize="0"/>
          <p:nvPr/>
        </p:nvPicPr>
        <p:blipFill>
          <a:blip r:embed="rId4">
            <a:alphaModFix/>
          </a:blip>
          <a:stretch>
            <a:fillRect/>
          </a:stretch>
        </p:blipFill>
        <p:spPr>
          <a:xfrm>
            <a:off x="138225" y="741150"/>
            <a:ext cx="5337076" cy="3645375"/>
          </a:xfrm>
          <a:prstGeom prst="rect">
            <a:avLst/>
          </a:prstGeom>
          <a:noFill/>
          <a:ln>
            <a:noFill/>
          </a:ln>
        </p:spPr>
      </p:pic>
      <p:sp>
        <p:nvSpPr>
          <p:cNvPr id="136" name="Google Shape;136;p26"/>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@jkuemerle@infosec.exchange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0"/>
          <p:cNvSpPr txBox="1"/>
          <p:nvPr>
            <p:ph type="title"/>
          </p:nvPr>
        </p:nvSpPr>
        <p:spPr>
          <a:xfrm>
            <a:off x="470641" y="69710"/>
            <a:ext cx="8085600" cy="8448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Resources</a:t>
            </a:r>
            <a:endParaRPr/>
          </a:p>
        </p:txBody>
      </p:sp>
      <p:sp>
        <p:nvSpPr>
          <p:cNvPr id="529" name="Google Shape;529;p80"/>
          <p:cNvSpPr txBox="1"/>
          <p:nvPr>
            <p:ph idx="1" type="body"/>
          </p:nvPr>
        </p:nvSpPr>
        <p:spPr>
          <a:xfrm>
            <a:off x="486583" y="1026368"/>
            <a:ext cx="8327100" cy="3522000"/>
          </a:xfrm>
          <a:prstGeom prst="rect">
            <a:avLst/>
          </a:prstGeom>
        </p:spPr>
        <p:txBody>
          <a:bodyPr anchorCtr="0" anchor="t" bIns="0" lIns="0" spcFirstLastPara="1" rIns="0" wrap="square" tIns="0">
            <a:normAutofit/>
          </a:bodyPr>
          <a:lstStyle/>
          <a:p>
            <a:pPr indent="0" lvl="0" marL="457200" rtl="0" algn="l">
              <a:lnSpc>
                <a:spcPct val="100000"/>
              </a:lnSpc>
              <a:spcBef>
                <a:spcPts val="0"/>
              </a:spcBef>
              <a:spcAft>
                <a:spcPts val="0"/>
              </a:spcAft>
              <a:buNone/>
            </a:pPr>
            <a:r>
              <a:t/>
            </a:r>
            <a:endParaRPr sz="700"/>
          </a:p>
          <a:p>
            <a:pPr indent="-342900" lvl="0" marL="457200" rtl="0" algn="l">
              <a:lnSpc>
                <a:spcPct val="100000"/>
              </a:lnSpc>
              <a:spcBef>
                <a:spcPts val="0"/>
              </a:spcBef>
              <a:spcAft>
                <a:spcPts val="0"/>
              </a:spcAft>
              <a:buSzPts val="1800"/>
              <a:buChar char="●"/>
            </a:pPr>
            <a:r>
              <a:rPr lang="en" u="sng">
                <a:solidFill>
                  <a:schemeClr val="hlink"/>
                </a:solidFill>
                <a:hlinkClick r:id="rId3"/>
              </a:rPr>
              <a:t>https://github.com/salesforce/integrated_challenge</a:t>
            </a:r>
            <a:endParaRPr/>
          </a:p>
          <a:p>
            <a:pPr indent="-342900" lvl="0" marL="457200" rtl="0" algn="l">
              <a:lnSpc>
                <a:spcPct val="100000"/>
              </a:lnSpc>
              <a:spcBef>
                <a:spcPts val="0"/>
              </a:spcBef>
              <a:spcAft>
                <a:spcPts val="0"/>
              </a:spcAft>
              <a:buSzPts val="1800"/>
              <a:buChar char="●"/>
            </a:pPr>
            <a:r>
              <a:rPr lang="en" u="sng">
                <a:solidFill>
                  <a:schemeClr val="hlink"/>
                </a:solidFill>
                <a:hlinkClick r:id="rId4"/>
              </a:rPr>
              <a:t>https://github.com/apsdehal/awesome-ctf</a:t>
            </a:r>
            <a:endParaRPr/>
          </a:p>
          <a:p>
            <a:pPr indent="0" lvl="0" marL="457200" rtl="0" algn="l">
              <a:lnSpc>
                <a:spcPct val="100000"/>
              </a:lnSpc>
              <a:spcBef>
                <a:spcPts val="0"/>
              </a:spcBef>
              <a:spcAft>
                <a:spcPts val="0"/>
              </a:spcAft>
              <a:buNone/>
            </a:pPr>
            <a:r>
              <a:t/>
            </a:r>
            <a:endParaRPr sz="700"/>
          </a:p>
          <a:p>
            <a:pPr indent="-342900" lvl="0" marL="457200" rtl="0" algn="l">
              <a:lnSpc>
                <a:spcPct val="100000"/>
              </a:lnSpc>
              <a:spcBef>
                <a:spcPts val="0"/>
              </a:spcBef>
              <a:spcAft>
                <a:spcPts val="0"/>
              </a:spcAft>
              <a:buSzPts val="1800"/>
              <a:buChar char="●"/>
            </a:pPr>
            <a:r>
              <a:rPr lang="en" u="sng">
                <a:solidFill>
                  <a:schemeClr val="hlink"/>
                </a:solidFill>
                <a:hlinkClick r:id="rId5"/>
              </a:rPr>
              <a:t>https://www.cisco.com/c/dam/en_us/solutions/industries/docs/education/Multimodal-Learning-Through-Media.pdf</a:t>
            </a:r>
            <a:endParaRPr/>
          </a:p>
          <a:p>
            <a:pPr indent="0" lvl="0" marL="457200" rtl="0" algn="l">
              <a:lnSpc>
                <a:spcPct val="100000"/>
              </a:lnSpc>
              <a:spcBef>
                <a:spcPts val="0"/>
              </a:spcBef>
              <a:spcAft>
                <a:spcPts val="0"/>
              </a:spcAft>
              <a:buNone/>
            </a:pPr>
            <a:r>
              <a:t/>
            </a:r>
            <a:endParaRPr sz="700"/>
          </a:p>
          <a:p>
            <a:pPr indent="-342900" lvl="0" marL="457200" rtl="0" algn="l">
              <a:lnSpc>
                <a:spcPct val="100000"/>
              </a:lnSpc>
              <a:spcBef>
                <a:spcPts val="0"/>
              </a:spcBef>
              <a:spcAft>
                <a:spcPts val="0"/>
              </a:spcAft>
              <a:buSzPts val="1800"/>
              <a:buChar char="●"/>
            </a:pPr>
            <a:r>
              <a:rPr lang="en" u="sng">
                <a:solidFill>
                  <a:schemeClr val="hlink"/>
                </a:solidFill>
                <a:hlinkClick r:id="rId6"/>
              </a:rPr>
              <a:t>https://engineering.salesforce.com/capture-the-flag-secure-your-knowledge-37b43180e55a</a:t>
            </a:r>
            <a:endParaRPr/>
          </a:p>
          <a:p>
            <a:pPr indent="-342900" lvl="0" marL="457200" rtl="0" algn="l">
              <a:lnSpc>
                <a:spcPct val="100000"/>
              </a:lnSpc>
              <a:spcBef>
                <a:spcPts val="0"/>
              </a:spcBef>
              <a:spcAft>
                <a:spcPts val="0"/>
              </a:spcAft>
              <a:buSzPts val="1800"/>
              <a:buChar char="●"/>
            </a:pPr>
            <a:r>
              <a:rPr lang="en" u="sng">
                <a:solidFill>
                  <a:schemeClr val="hlink"/>
                </a:solidFill>
                <a:hlinkClick r:id="rId7"/>
              </a:rPr>
              <a:t>https://engineering.salesforce.com/play-games-learn-better-fc782757c884</a:t>
            </a:r>
            <a:endParaRPr/>
          </a:p>
          <a:p>
            <a:pPr indent="0" lvl="0" marL="457200" rtl="0" algn="l">
              <a:lnSpc>
                <a:spcPct val="100000"/>
              </a:lnSpc>
              <a:spcBef>
                <a:spcPts val="0"/>
              </a:spcBef>
              <a:spcAft>
                <a:spcPts val="0"/>
              </a:spcAft>
              <a:buNone/>
            </a:pPr>
            <a:r>
              <a:t/>
            </a:r>
            <a:endParaRPr sz="700"/>
          </a:p>
          <a:p>
            <a:pPr indent="-342900" lvl="0" marL="457200" rtl="0" algn="l">
              <a:lnSpc>
                <a:spcPct val="100000"/>
              </a:lnSpc>
              <a:spcBef>
                <a:spcPts val="0"/>
              </a:spcBef>
              <a:spcAft>
                <a:spcPts val="0"/>
              </a:spcAft>
              <a:buSzPts val="1800"/>
              <a:buChar char="●"/>
            </a:pPr>
            <a:r>
              <a:rPr lang="en" u="sng">
                <a:solidFill>
                  <a:schemeClr val="hlink"/>
                </a:solidFill>
                <a:hlinkClick r:id="rId8"/>
              </a:rPr>
              <a:t>https://github.com/CTFd/CTFd</a:t>
            </a:r>
            <a:endParaRPr/>
          </a:p>
          <a:p>
            <a:pPr indent="-342900" lvl="0" marL="457200" rtl="0" algn="l">
              <a:lnSpc>
                <a:spcPct val="100000"/>
              </a:lnSpc>
              <a:spcBef>
                <a:spcPts val="0"/>
              </a:spcBef>
              <a:spcAft>
                <a:spcPts val="0"/>
              </a:spcAft>
              <a:buSzPts val="1800"/>
              <a:buChar char="●"/>
            </a:pPr>
            <a:r>
              <a:rPr lang="en" u="sng">
                <a:solidFill>
                  <a:schemeClr val="hlink"/>
                </a:solidFill>
                <a:hlinkClick r:id="rId9"/>
              </a:rPr>
              <a:t>https://github.com/SamuraiWTF/samuraiwtf</a:t>
            </a:r>
            <a:endParaRPr/>
          </a:p>
          <a:p>
            <a:pPr indent="-342900" lvl="0" marL="457200" rtl="0" algn="l">
              <a:lnSpc>
                <a:spcPct val="100000"/>
              </a:lnSpc>
              <a:spcBef>
                <a:spcPts val="0"/>
              </a:spcBef>
              <a:spcAft>
                <a:spcPts val="0"/>
              </a:spcAft>
              <a:buSzPts val="1800"/>
              <a:buChar char="●"/>
            </a:pPr>
            <a:r>
              <a:rPr lang="en" u="sng">
                <a:solidFill>
                  <a:schemeClr val="accent5"/>
                </a:solidFill>
                <a:hlinkClick r:id="rId10">
                  <a:extLst>
                    <a:ext uri="{A12FA001-AC4F-418D-AE19-62706E023703}">
                      <ahyp:hlinkClr val="tx"/>
                    </a:ext>
                  </a:extLst>
                </a:hlinkClick>
              </a:rPr>
              <a:t>https://github.com/jkuemerle/basc2025</a:t>
            </a:r>
            <a:endParaRPr/>
          </a:p>
          <a:p>
            <a:pPr indent="0" lvl="0" marL="457200" rtl="0" algn="l">
              <a:lnSpc>
                <a:spcPct val="100000"/>
              </a:lnSpc>
              <a:spcBef>
                <a:spcPts val="0"/>
              </a:spcBef>
              <a:spcAft>
                <a:spcPts val="0"/>
              </a:spcAft>
              <a:buNone/>
            </a:pPr>
            <a:r>
              <a:t/>
            </a:r>
            <a:endParaRPr/>
          </a:p>
        </p:txBody>
      </p:sp>
      <p:sp>
        <p:nvSpPr>
          <p:cNvPr id="530" name="Google Shape;530;p80"/>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pic>
        <p:nvPicPr>
          <p:cNvPr id="531" name="Google Shape;531;p80"/>
          <p:cNvPicPr preferRelativeResize="0"/>
          <p:nvPr/>
        </p:nvPicPr>
        <p:blipFill>
          <a:blip r:embed="rId11">
            <a:alphaModFix/>
          </a:blip>
          <a:stretch>
            <a:fillRect/>
          </a:stretch>
        </p:blipFill>
        <p:spPr>
          <a:xfrm>
            <a:off x="6741174" y="3310776"/>
            <a:ext cx="2402826" cy="1802100"/>
          </a:xfrm>
          <a:prstGeom prst="rect">
            <a:avLst/>
          </a:prstGeom>
          <a:noFill/>
          <a:ln>
            <a:noFill/>
          </a:ln>
        </p:spPr>
      </p:pic>
      <p:sp>
        <p:nvSpPr>
          <p:cNvPr id="532" name="Google Shape;532;p80"/>
          <p:cNvSpPr txBox="1"/>
          <p:nvPr/>
        </p:nvSpPr>
        <p:spPr>
          <a:xfrm rot="-5400000">
            <a:off x="5729371" y="4054925"/>
            <a:ext cx="1878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chemeClr val="hlink"/>
                </a:solidFill>
                <a:hlinkClick r:id="rId12"/>
              </a:rPr>
              <a:t>https://www.flickr.com/photos/88547796@N00/5716815256</a:t>
            </a:r>
            <a:endParaRPr sz="5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1"/>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Light"/>
              <a:ea typeface="Poppins Light"/>
              <a:cs typeface="Poppins Light"/>
              <a:sym typeface="Poppins Light"/>
            </a:endParaRPr>
          </a:p>
        </p:txBody>
      </p:sp>
      <p:sp>
        <p:nvSpPr>
          <p:cNvPr id="538" name="Google Shape;538;p81"/>
          <p:cNvSpPr/>
          <p:nvPr/>
        </p:nvSpPr>
        <p:spPr>
          <a:xfrm>
            <a:off x="0" y="-6"/>
            <a:ext cx="4572005" cy="5143508"/>
          </a:xfrm>
          <a:custGeom>
            <a:rect b="b" l="l" r="r" t="t"/>
            <a:pathLst>
              <a:path extrusionOk="0" h="6858010" w="6096006">
                <a:moveTo>
                  <a:pt x="3930981" y="1328719"/>
                </a:moveTo>
                <a:cubicBezTo>
                  <a:pt x="3952899" y="1328719"/>
                  <a:pt x="4047794" y="1547728"/>
                  <a:pt x="4047794" y="1591533"/>
                </a:cubicBezTo>
                <a:cubicBezTo>
                  <a:pt x="4047794" y="1613435"/>
                  <a:pt x="4025906" y="1686443"/>
                  <a:pt x="4003989" y="1752150"/>
                </a:cubicBezTo>
                <a:cubicBezTo>
                  <a:pt x="3967500" y="1861661"/>
                  <a:pt x="3967500" y="1868962"/>
                  <a:pt x="3989388" y="1883564"/>
                </a:cubicBezTo>
                <a:cubicBezTo>
                  <a:pt x="4025906" y="1905466"/>
                  <a:pt x="4150005" y="2029579"/>
                  <a:pt x="4179208" y="2073369"/>
                </a:cubicBezTo>
                <a:lnTo>
                  <a:pt x="4208411" y="2117174"/>
                </a:lnTo>
                <a:lnTo>
                  <a:pt x="4303322" y="2073369"/>
                </a:lnTo>
                <a:cubicBezTo>
                  <a:pt x="4369029" y="2051481"/>
                  <a:pt x="4434736" y="2029579"/>
                  <a:pt x="4463940" y="2029579"/>
                </a:cubicBezTo>
                <a:cubicBezTo>
                  <a:pt x="4522345" y="2029579"/>
                  <a:pt x="4734053" y="2124489"/>
                  <a:pt x="4734053" y="2146377"/>
                </a:cubicBezTo>
                <a:cubicBezTo>
                  <a:pt x="4734053" y="2168294"/>
                  <a:pt x="4697549" y="2160978"/>
                  <a:pt x="4602639" y="2109873"/>
                </a:cubicBezTo>
                <a:cubicBezTo>
                  <a:pt x="4551534" y="2087970"/>
                  <a:pt x="4493142" y="2066068"/>
                  <a:pt x="4471225" y="2066068"/>
                </a:cubicBezTo>
                <a:cubicBezTo>
                  <a:pt x="4427421" y="2066068"/>
                  <a:pt x="4237615" y="2131775"/>
                  <a:pt x="4237615" y="2146377"/>
                </a:cubicBezTo>
                <a:cubicBezTo>
                  <a:pt x="4237615" y="2146377"/>
                  <a:pt x="4244915" y="2153677"/>
                  <a:pt x="4252216" y="2153677"/>
                </a:cubicBezTo>
                <a:cubicBezTo>
                  <a:pt x="4259517" y="2153677"/>
                  <a:pt x="4281419" y="2168294"/>
                  <a:pt x="4303322" y="2190181"/>
                </a:cubicBezTo>
                <a:cubicBezTo>
                  <a:pt x="4376330" y="2248588"/>
                  <a:pt x="4369029" y="2358099"/>
                  <a:pt x="4281419" y="2409205"/>
                </a:cubicBezTo>
                <a:cubicBezTo>
                  <a:pt x="4266818" y="2423806"/>
                  <a:pt x="4237615" y="2453009"/>
                  <a:pt x="4223013" y="2474912"/>
                </a:cubicBezTo>
                <a:cubicBezTo>
                  <a:pt x="4157306" y="2577108"/>
                  <a:pt x="4040493" y="2613626"/>
                  <a:pt x="3901778" y="2577108"/>
                </a:cubicBezTo>
                <a:cubicBezTo>
                  <a:pt x="3857988" y="2562506"/>
                  <a:pt x="3821484" y="2555220"/>
                  <a:pt x="3821484" y="2555220"/>
                </a:cubicBezTo>
                <a:cubicBezTo>
                  <a:pt x="3821484" y="2555220"/>
                  <a:pt x="3828785" y="2620927"/>
                  <a:pt x="3828785" y="2701220"/>
                </a:cubicBezTo>
                <a:lnTo>
                  <a:pt x="3836086" y="2847236"/>
                </a:lnTo>
                <a:lnTo>
                  <a:pt x="3923695" y="2912943"/>
                </a:lnTo>
                <a:lnTo>
                  <a:pt x="4011305" y="2993251"/>
                </a:lnTo>
                <a:lnTo>
                  <a:pt x="4201111" y="2985951"/>
                </a:lnTo>
                <a:cubicBezTo>
                  <a:pt x="4420135" y="2978650"/>
                  <a:pt x="4434736" y="3000553"/>
                  <a:pt x="4230314" y="3029755"/>
                </a:cubicBezTo>
                <a:cubicBezTo>
                  <a:pt x="4055095" y="3051658"/>
                  <a:pt x="4033192" y="3051658"/>
                  <a:pt x="3916380" y="3015154"/>
                </a:cubicBezTo>
                <a:cubicBezTo>
                  <a:pt x="3865289" y="2993251"/>
                  <a:pt x="3821484" y="2978650"/>
                  <a:pt x="3814184" y="2985951"/>
                </a:cubicBezTo>
                <a:cubicBezTo>
                  <a:pt x="3806883" y="2985951"/>
                  <a:pt x="3828785" y="3022455"/>
                  <a:pt x="3850688" y="3066259"/>
                </a:cubicBezTo>
                <a:lnTo>
                  <a:pt x="3894492" y="3139267"/>
                </a:lnTo>
                <a:lnTo>
                  <a:pt x="4084298" y="3175771"/>
                </a:lnTo>
                <a:cubicBezTo>
                  <a:pt x="4186509" y="3212275"/>
                  <a:pt x="4266818" y="3241478"/>
                  <a:pt x="4266818" y="3248779"/>
                </a:cubicBezTo>
                <a:cubicBezTo>
                  <a:pt x="4266818" y="3277982"/>
                  <a:pt x="3872590" y="3183072"/>
                  <a:pt x="3828785" y="3139267"/>
                </a:cubicBezTo>
                <a:lnTo>
                  <a:pt x="3792281" y="3110064"/>
                </a:lnTo>
                <a:lnTo>
                  <a:pt x="3799582" y="3153869"/>
                </a:lnTo>
                <a:cubicBezTo>
                  <a:pt x="3814184" y="3226876"/>
                  <a:pt x="3836086" y="3256079"/>
                  <a:pt x="3952899" y="3372877"/>
                </a:cubicBezTo>
                <a:cubicBezTo>
                  <a:pt x="4113501" y="3533494"/>
                  <a:pt x="4084298" y="3533494"/>
                  <a:pt x="3887191" y="3372877"/>
                </a:cubicBezTo>
                <a:cubicBezTo>
                  <a:pt x="3799582" y="3299884"/>
                  <a:pt x="3784980" y="3277982"/>
                  <a:pt x="3719273" y="3153869"/>
                </a:cubicBezTo>
                <a:cubicBezTo>
                  <a:pt x="3653566" y="3029755"/>
                  <a:pt x="3631664" y="3000553"/>
                  <a:pt x="3609761" y="3029755"/>
                </a:cubicBezTo>
                <a:cubicBezTo>
                  <a:pt x="3602461" y="3037056"/>
                  <a:pt x="3624363" y="3183072"/>
                  <a:pt x="3653566" y="3350989"/>
                </a:cubicBezTo>
                <a:cubicBezTo>
                  <a:pt x="3821484" y="4314662"/>
                  <a:pt x="3865289" y="4811115"/>
                  <a:pt x="3843387" y="5424365"/>
                </a:cubicBezTo>
                <a:cubicBezTo>
                  <a:pt x="3828785" y="5694479"/>
                  <a:pt x="3821484" y="5789389"/>
                  <a:pt x="3792281" y="5818592"/>
                </a:cubicBezTo>
                <a:cubicBezTo>
                  <a:pt x="3733875" y="5876998"/>
                  <a:pt x="3332346" y="5241846"/>
                  <a:pt x="3237436" y="4935213"/>
                </a:cubicBezTo>
                <a:cubicBezTo>
                  <a:pt x="3179030" y="4745393"/>
                  <a:pt x="3135225" y="4460678"/>
                  <a:pt x="3142526" y="4329264"/>
                </a:cubicBezTo>
                <a:cubicBezTo>
                  <a:pt x="3149827" y="4205151"/>
                  <a:pt x="3142526" y="4227053"/>
                  <a:pt x="3273940" y="3971540"/>
                </a:cubicBezTo>
                <a:cubicBezTo>
                  <a:pt x="3295842" y="3920435"/>
                  <a:pt x="3325045" y="3847427"/>
                  <a:pt x="3332346" y="3810923"/>
                </a:cubicBezTo>
                <a:cubicBezTo>
                  <a:pt x="3346948" y="3737916"/>
                  <a:pt x="3405339" y="3131966"/>
                  <a:pt x="3405339" y="3066259"/>
                </a:cubicBezTo>
                <a:cubicBezTo>
                  <a:pt x="3405339" y="3037056"/>
                  <a:pt x="3398054" y="3029755"/>
                  <a:pt x="3325045" y="3000553"/>
                </a:cubicBezTo>
                <a:cubicBezTo>
                  <a:pt x="3281241" y="2978650"/>
                  <a:pt x="3244737" y="2964048"/>
                  <a:pt x="3237436" y="2971349"/>
                </a:cubicBezTo>
                <a:cubicBezTo>
                  <a:pt x="3230135" y="2978650"/>
                  <a:pt x="3237436" y="3000553"/>
                  <a:pt x="3244737" y="3022455"/>
                </a:cubicBezTo>
                <a:cubicBezTo>
                  <a:pt x="3310444" y="3204974"/>
                  <a:pt x="3193631" y="3409396"/>
                  <a:pt x="2806704" y="3810923"/>
                </a:cubicBezTo>
                <a:cubicBezTo>
                  <a:pt x="2587681" y="4037247"/>
                  <a:pt x="2368657" y="4197865"/>
                  <a:pt x="2018234" y="4402271"/>
                </a:cubicBezTo>
                <a:cubicBezTo>
                  <a:pt x="1806526" y="4519084"/>
                  <a:pt x="1324688" y="4759995"/>
                  <a:pt x="1310087" y="4745393"/>
                </a:cubicBezTo>
                <a:cubicBezTo>
                  <a:pt x="1295485" y="4738107"/>
                  <a:pt x="1499892" y="4307361"/>
                  <a:pt x="1616705" y="4102940"/>
                </a:cubicBezTo>
                <a:cubicBezTo>
                  <a:pt x="1828428" y="3723314"/>
                  <a:pt x="1981730" y="3511592"/>
                  <a:pt x="2222656" y="3270681"/>
                </a:cubicBezTo>
                <a:cubicBezTo>
                  <a:pt x="2427063" y="3066259"/>
                  <a:pt x="2638786" y="2891041"/>
                  <a:pt x="2755599" y="2839950"/>
                </a:cubicBezTo>
                <a:cubicBezTo>
                  <a:pt x="2857810" y="2788830"/>
                  <a:pt x="2967307" y="2781529"/>
                  <a:pt x="3040315" y="2810747"/>
                </a:cubicBezTo>
                <a:cubicBezTo>
                  <a:pt x="3062217" y="2825349"/>
                  <a:pt x="3091420" y="2832634"/>
                  <a:pt x="3091420" y="2832634"/>
                </a:cubicBezTo>
                <a:cubicBezTo>
                  <a:pt x="3091420" y="2832634"/>
                  <a:pt x="3076819" y="2788830"/>
                  <a:pt x="3054916" y="2737739"/>
                </a:cubicBezTo>
                <a:cubicBezTo>
                  <a:pt x="3018412" y="2650115"/>
                  <a:pt x="3003811" y="2642829"/>
                  <a:pt x="2974623" y="2642829"/>
                </a:cubicBezTo>
                <a:cubicBezTo>
                  <a:pt x="2872411" y="2642829"/>
                  <a:pt x="2222656" y="2715837"/>
                  <a:pt x="2164250" y="2730424"/>
                </a:cubicBezTo>
                <a:cubicBezTo>
                  <a:pt x="2127746" y="2737739"/>
                  <a:pt x="2062039" y="2774228"/>
                  <a:pt x="2018234" y="2803431"/>
                </a:cubicBezTo>
                <a:cubicBezTo>
                  <a:pt x="1894135" y="2891041"/>
                  <a:pt x="1828428" y="2905642"/>
                  <a:pt x="1631307" y="2905642"/>
                </a:cubicBezTo>
                <a:cubicBezTo>
                  <a:pt x="1266282" y="2905642"/>
                  <a:pt x="915859" y="2774228"/>
                  <a:pt x="492413" y="2496814"/>
                </a:cubicBezTo>
                <a:cubicBezTo>
                  <a:pt x="295307" y="2372700"/>
                  <a:pt x="200396" y="2277791"/>
                  <a:pt x="222299" y="2255888"/>
                </a:cubicBezTo>
                <a:cubicBezTo>
                  <a:pt x="229600" y="2248588"/>
                  <a:pt x="288006" y="2233986"/>
                  <a:pt x="353698" y="2219384"/>
                </a:cubicBezTo>
                <a:cubicBezTo>
                  <a:pt x="455909" y="2204783"/>
                  <a:pt x="565421" y="2197497"/>
                  <a:pt x="981551" y="2204783"/>
                </a:cubicBezTo>
                <a:cubicBezTo>
                  <a:pt x="1616705" y="2212084"/>
                  <a:pt x="1791924" y="2226685"/>
                  <a:pt x="2616884" y="2372700"/>
                </a:cubicBezTo>
                <a:cubicBezTo>
                  <a:pt x="2828607" y="2409205"/>
                  <a:pt x="3003811" y="2438407"/>
                  <a:pt x="3011112" y="2431107"/>
                </a:cubicBezTo>
                <a:cubicBezTo>
                  <a:pt x="3040315" y="2416505"/>
                  <a:pt x="3011112" y="2387302"/>
                  <a:pt x="2901615" y="2336197"/>
                </a:cubicBezTo>
                <a:cubicBezTo>
                  <a:pt x="2835908" y="2306994"/>
                  <a:pt x="2755599" y="2263189"/>
                  <a:pt x="2726396" y="2233986"/>
                </a:cubicBezTo>
                <a:cubicBezTo>
                  <a:pt x="2667989" y="2182881"/>
                  <a:pt x="2543876" y="2007662"/>
                  <a:pt x="2551177" y="1993060"/>
                </a:cubicBezTo>
                <a:cubicBezTo>
                  <a:pt x="2558477" y="1985774"/>
                  <a:pt x="2609583" y="2036865"/>
                  <a:pt x="2675290" y="2102572"/>
                </a:cubicBezTo>
                <a:cubicBezTo>
                  <a:pt x="2762900" y="2190181"/>
                  <a:pt x="2814005" y="2226685"/>
                  <a:pt x="2865111" y="2248588"/>
                </a:cubicBezTo>
                <a:cubicBezTo>
                  <a:pt x="2938104" y="2277791"/>
                  <a:pt x="2945419" y="2270490"/>
                  <a:pt x="2901615" y="2226685"/>
                </a:cubicBezTo>
                <a:cubicBezTo>
                  <a:pt x="2879697" y="2212084"/>
                  <a:pt x="2857810" y="2146377"/>
                  <a:pt x="2835908" y="2036865"/>
                </a:cubicBezTo>
                <a:cubicBezTo>
                  <a:pt x="2777501" y="1766751"/>
                  <a:pt x="2792103" y="1730247"/>
                  <a:pt x="2865111" y="1963857"/>
                </a:cubicBezTo>
                <a:cubicBezTo>
                  <a:pt x="2930818" y="2160978"/>
                  <a:pt x="2938104" y="2182881"/>
                  <a:pt x="3011112" y="2219384"/>
                </a:cubicBezTo>
                <a:cubicBezTo>
                  <a:pt x="3047615" y="2241287"/>
                  <a:pt x="3084120" y="2255888"/>
                  <a:pt x="3091420" y="2255888"/>
                </a:cubicBezTo>
                <a:cubicBezTo>
                  <a:pt x="3098721" y="2255888"/>
                  <a:pt x="3091420" y="2212084"/>
                  <a:pt x="3069518" y="2160978"/>
                </a:cubicBezTo>
                <a:cubicBezTo>
                  <a:pt x="3025713" y="2044166"/>
                  <a:pt x="3025713" y="2022278"/>
                  <a:pt x="3054916" y="1847060"/>
                </a:cubicBezTo>
                <a:cubicBezTo>
                  <a:pt x="3084120" y="1642638"/>
                  <a:pt x="3098721" y="1649939"/>
                  <a:pt x="3091420" y="1854360"/>
                </a:cubicBezTo>
                <a:lnTo>
                  <a:pt x="3084120" y="2036865"/>
                </a:lnTo>
                <a:lnTo>
                  <a:pt x="3157127" y="2139076"/>
                </a:lnTo>
                <a:cubicBezTo>
                  <a:pt x="3222835" y="2233986"/>
                  <a:pt x="3230135" y="2241287"/>
                  <a:pt x="3273940" y="2233986"/>
                </a:cubicBezTo>
                <a:cubicBezTo>
                  <a:pt x="3346948" y="2226685"/>
                  <a:pt x="3398054" y="2226685"/>
                  <a:pt x="3456460" y="2241287"/>
                </a:cubicBezTo>
                <a:lnTo>
                  <a:pt x="3514866" y="2248588"/>
                </a:lnTo>
                <a:lnTo>
                  <a:pt x="3492949" y="2160978"/>
                </a:lnTo>
                <a:cubicBezTo>
                  <a:pt x="3463746" y="2014977"/>
                  <a:pt x="3492949" y="1920053"/>
                  <a:pt x="3580558" y="1854360"/>
                </a:cubicBezTo>
                <a:cubicBezTo>
                  <a:pt x="3609761" y="1839759"/>
                  <a:pt x="3653566" y="1795954"/>
                  <a:pt x="3682769" y="1766751"/>
                </a:cubicBezTo>
                <a:cubicBezTo>
                  <a:pt x="3726574" y="1722946"/>
                  <a:pt x="3733875" y="1715646"/>
                  <a:pt x="3784980" y="1715646"/>
                </a:cubicBezTo>
                <a:cubicBezTo>
                  <a:pt x="3843387" y="1715646"/>
                  <a:pt x="3901778" y="1752150"/>
                  <a:pt x="3916380" y="1803255"/>
                </a:cubicBezTo>
                <a:cubicBezTo>
                  <a:pt x="3930981" y="1868962"/>
                  <a:pt x="4003989" y="1730247"/>
                  <a:pt x="4003989" y="1620736"/>
                </a:cubicBezTo>
                <a:cubicBezTo>
                  <a:pt x="4003989" y="1555029"/>
                  <a:pt x="3996703" y="1525826"/>
                  <a:pt x="3952899" y="1445517"/>
                </a:cubicBezTo>
                <a:cubicBezTo>
                  <a:pt x="3923695" y="1394412"/>
                  <a:pt x="3901778" y="1350607"/>
                  <a:pt x="3909094" y="1343321"/>
                </a:cubicBezTo>
                <a:cubicBezTo>
                  <a:pt x="3916380" y="1336005"/>
                  <a:pt x="3923695" y="1328719"/>
                  <a:pt x="3930981" y="1328719"/>
                </a:cubicBezTo>
                <a:close/>
                <a:moveTo>
                  <a:pt x="2525516" y="456"/>
                </a:moveTo>
                <a:cubicBezTo>
                  <a:pt x="2580614" y="-457"/>
                  <a:pt x="2643812" y="1"/>
                  <a:pt x="2709058" y="1822"/>
                </a:cubicBezTo>
                <a:cubicBezTo>
                  <a:pt x="2839550" y="5480"/>
                  <a:pt x="2978265" y="14610"/>
                  <a:pt x="3076819" y="29211"/>
                </a:cubicBezTo>
                <a:cubicBezTo>
                  <a:pt x="3471061" y="80317"/>
                  <a:pt x="3850688" y="189813"/>
                  <a:pt x="4201111" y="365032"/>
                </a:cubicBezTo>
                <a:cubicBezTo>
                  <a:pt x="4544233" y="532950"/>
                  <a:pt x="4785159" y="708168"/>
                  <a:pt x="5055274" y="970981"/>
                </a:cubicBezTo>
                <a:cubicBezTo>
                  <a:pt x="5829142" y="1730247"/>
                  <a:pt x="6201468" y="2759627"/>
                  <a:pt x="6070068" y="3832826"/>
                </a:cubicBezTo>
                <a:cubicBezTo>
                  <a:pt x="6018948" y="4263557"/>
                  <a:pt x="5902150" y="4643197"/>
                  <a:pt x="5705029" y="5030123"/>
                </a:cubicBezTo>
                <a:cubicBezTo>
                  <a:pt x="5237793" y="5928104"/>
                  <a:pt x="4339826" y="6599760"/>
                  <a:pt x="3346948" y="6789565"/>
                </a:cubicBezTo>
                <a:cubicBezTo>
                  <a:pt x="2974623" y="6862573"/>
                  <a:pt x="2653388" y="6877175"/>
                  <a:pt x="2295664" y="6833370"/>
                </a:cubicBezTo>
                <a:cubicBezTo>
                  <a:pt x="2054738" y="6804167"/>
                  <a:pt x="1930624" y="6782279"/>
                  <a:pt x="1755420" y="6731159"/>
                </a:cubicBezTo>
                <a:cubicBezTo>
                  <a:pt x="1156770" y="6563256"/>
                  <a:pt x="682234" y="6285827"/>
                  <a:pt x="258803" y="5862397"/>
                </a:cubicBezTo>
                <a:cubicBezTo>
                  <a:pt x="191270" y="5794865"/>
                  <a:pt x="126477" y="5724139"/>
                  <a:pt x="64764" y="5651019"/>
                </a:cubicBezTo>
                <a:lnTo>
                  <a:pt x="0" y="5567739"/>
                </a:lnTo>
                <a:lnTo>
                  <a:pt x="0" y="4550594"/>
                </a:lnTo>
                <a:lnTo>
                  <a:pt x="15954" y="4590749"/>
                </a:lnTo>
                <a:cubicBezTo>
                  <a:pt x="163320" y="4924266"/>
                  <a:pt x="373785" y="5229976"/>
                  <a:pt x="638429" y="5490057"/>
                </a:cubicBezTo>
                <a:cubicBezTo>
                  <a:pt x="1091063" y="5942705"/>
                  <a:pt x="1711616" y="6242022"/>
                  <a:pt x="2339469" y="6307729"/>
                </a:cubicBezTo>
                <a:cubicBezTo>
                  <a:pt x="2507372" y="6322331"/>
                  <a:pt x="2857810" y="6322331"/>
                  <a:pt x="3003811" y="6307729"/>
                </a:cubicBezTo>
                <a:cubicBezTo>
                  <a:pt x="4325225" y="6147112"/>
                  <a:pt x="5361907" y="5132334"/>
                  <a:pt x="5544426" y="3818224"/>
                </a:cubicBezTo>
                <a:cubicBezTo>
                  <a:pt x="5573615" y="3628404"/>
                  <a:pt x="5573615" y="3263380"/>
                  <a:pt x="5551712" y="3080861"/>
                </a:cubicBezTo>
                <a:cubicBezTo>
                  <a:pt x="5486020" y="2562521"/>
                  <a:pt x="5303500" y="2109888"/>
                  <a:pt x="4996867" y="1693743"/>
                </a:cubicBezTo>
                <a:cubicBezTo>
                  <a:pt x="4865468" y="1518525"/>
                  <a:pt x="4573437" y="1226509"/>
                  <a:pt x="4398232" y="1095095"/>
                </a:cubicBezTo>
                <a:cubicBezTo>
                  <a:pt x="3996703" y="795778"/>
                  <a:pt x="3551355" y="620559"/>
                  <a:pt x="3069518" y="554852"/>
                </a:cubicBezTo>
                <a:cubicBezTo>
                  <a:pt x="2914372" y="532935"/>
                  <a:pt x="2760045" y="523820"/>
                  <a:pt x="2607620" y="526809"/>
                </a:cubicBezTo>
                <a:cubicBezTo>
                  <a:pt x="1540723" y="547774"/>
                  <a:pt x="568157" y="1162631"/>
                  <a:pt x="76283" y="2146377"/>
                </a:cubicBezTo>
                <a:lnTo>
                  <a:pt x="0" y="2313924"/>
                </a:lnTo>
                <a:lnTo>
                  <a:pt x="0" y="1291735"/>
                </a:lnTo>
                <a:lnTo>
                  <a:pt x="236900" y="1022087"/>
                </a:lnTo>
                <a:cubicBezTo>
                  <a:pt x="434022" y="817665"/>
                  <a:pt x="565421" y="708168"/>
                  <a:pt x="799046" y="554852"/>
                </a:cubicBezTo>
                <a:cubicBezTo>
                  <a:pt x="1258981" y="248220"/>
                  <a:pt x="1748119" y="80317"/>
                  <a:pt x="2390574" y="7309"/>
                </a:cubicBezTo>
                <a:cubicBezTo>
                  <a:pt x="2423420" y="3651"/>
                  <a:pt x="2470418" y="1369"/>
                  <a:pt x="2525516" y="456"/>
                </a:cubicBezTo>
                <a:close/>
              </a:path>
            </a:pathLst>
          </a:custGeom>
          <a:solidFill>
            <a:srgbClr val="F2F2F2">
              <a:alpha val="6274"/>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Light"/>
              <a:ea typeface="Poppins Light"/>
              <a:cs typeface="Poppins Light"/>
              <a:sym typeface="Poppins Light"/>
            </a:endParaRPr>
          </a:p>
        </p:txBody>
      </p:sp>
      <p:sp>
        <p:nvSpPr>
          <p:cNvPr id="539" name="Google Shape;539;p81"/>
          <p:cNvSpPr txBox="1"/>
          <p:nvPr/>
        </p:nvSpPr>
        <p:spPr>
          <a:xfrm>
            <a:off x="677501" y="2190876"/>
            <a:ext cx="3536851" cy="76174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4500"/>
              <a:buFont typeface="Arial"/>
              <a:buNone/>
            </a:pPr>
            <a:r>
              <a:rPr b="1" i="0" lang="en" sz="4500" u="none" cap="none" strike="noStrike">
                <a:solidFill>
                  <a:schemeClr val="lt1"/>
                </a:solidFill>
                <a:latin typeface="Barlow"/>
                <a:ea typeface="Barlow"/>
                <a:cs typeface="Barlow"/>
                <a:sym typeface="Barlow"/>
              </a:rPr>
              <a:t>THANK YOU</a:t>
            </a:r>
            <a:endParaRPr b="1" i="0" sz="4500" u="none" cap="none" strike="noStrike">
              <a:solidFill>
                <a:schemeClr val="lt1"/>
              </a:solidFill>
              <a:latin typeface="Barlow"/>
              <a:ea typeface="Barlow"/>
              <a:cs typeface="Barlow"/>
              <a:sym typeface="Barlow"/>
            </a:endParaRPr>
          </a:p>
        </p:txBody>
      </p:sp>
      <p:sp>
        <p:nvSpPr>
          <p:cNvPr id="540" name="Google Shape;540;p81"/>
          <p:cNvSpPr txBox="1"/>
          <p:nvPr/>
        </p:nvSpPr>
        <p:spPr>
          <a:xfrm>
            <a:off x="5631728" y="2306293"/>
            <a:ext cx="3055072"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a:ea typeface="Barlow"/>
                <a:cs typeface="Barlow"/>
                <a:sym typeface="Barlow"/>
              </a:rPr>
              <a:t>PHONE</a:t>
            </a:r>
            <a:endParaRPr b="1" i="0" sz="1400" u="none" cap="none" strike="noStrike">
              <a:solidFill>
                <a:schemeClr val="lt1"/>
              </a:solidFill>
              <a:latin typeface="Poppins Light"/>
              <a:ea typeface="Poppins Light"/>
              <a:cs typeface="Poppins Light"/>
              <a:sym typeface="Poppins Light"/>
            </a:endParaRPr>
          </a:p>
        </p:txBody>
      </p:sp>
      <p:sp>
        <p:nvSpPr>
          <p:cNvPr id="541" name="Google Shape;541;p81"/>
          <p:cNvSpPr txBox="1"/>
          <p:nvPr/>
        </p:nvSpPr>
        <p:spPr>
          <a:xfrm>
            <a:off x="5631728" y="2583292"/>
            <a:ext cx="3055072"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Poppins Light"/>
                <a:ea typeface="Poppins Light"/>
                <a:cs typeface="Poppins Light"/>
                <a:sym typeface="Poppins Light"/>
              </a:rPr>
              <a:t>+1 951-692-7703</a:t>
            </a:r>
            <a:endParaRPr b="0" i="0" sz="1200" u="none" cap="none" strike="noStrike">
              <a:solidFill>
                <a:schemeClr val="lt1"/>
              </a:solidFill>
              <a:latin typeface="Poppins Light"/>
              <a:ea typeface="Poppins Light"/>
              <a:cs typeface="Poppins Light"/>
              <a:sym typeface="Poppins Light"/>
            </a:endParaRPr>
          </a:p>
        </p:txBody>
      </p:sp>
      <p:sp>
        <p:nvSpPr>
          <p:cNvPr id="542" name="Google Shape;542;p81"/>
          <p:cNvSpPr txBox="1"/>
          <p:nvPr/>
        </p:nvSpPr>
        <p:spPr>
          <a:xfrm>
            <a:off x="5631728" y="3435242"/>
            <a:ext cx="3055072"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a:ea typeface="Barlow"/>
                <a:cs typeface="Barlow"/>
                <a:sym typeface="Barlow"/>
              </a:rPr>
              <a:t>E-MAIL</a:t>
            </a:r>
            <a:endParaRPr b="1" i="0" sz="1400" u="none" cap="none" strike="noStrike">
              <a:solidFill>
                <a:schemeClr val="lt1"/>
              </a:solidFill>
              <a:latin typeface="Poppins Light"/>
              <a:ea typeface="Poppins Light"/>
              <a:cs typeface="Poppins Light"/>
              <a:sym typeface="Poppins Light"/>
            </a:endParaRPr>
          </a:p>
        </p:txBody>
      </p:sp>
      <p:sp>
        <p:nvSpPr>
          <p:cNvPr id="543" name="Google Shape;543;p81"/>
          <p:cNvSpPr txBox="1"/>
          <p:nvPr/>
        </p:nvSpPr>
        <p:spPr>
          <a:xfrm>
            <a:off x="5631728" y="3712241"/>
            <a:ext cx="3055072" cy="253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Poppins Light"/>
                <a:ea typeface="Poppins Light"/>
                <a:cs typeface="Poppins Light"/>
                <a:sym typeface="Poppins Light"/>
              </a:rPr>
              <a:t>contact@owasp.org</a:t>
            </a:r>
            <a:endParaRPr b="0" i="0" sz="1200" u="none" cap="none" strike="noStrike">
              <a:solidFill>
                <a:schemeClr val="lt1"/>
              </a:solidFill>
              <a:latin typeface="Poppins Light"/>
              <a:ea typeface="Poppins Light"/>
              <a:cs typeface="Poppins Light"/>
              <a:sym typeface="Poppins Light"/>
            </a:endParaRPr>
          </a:p>
        </p:txBody>
      </p:sp>
      <p:sp>
        <p:nvSpPr>
          <p:cNvPr id="544" name="Google Shape;544;p81"/>
          <p:cNvSpPr txBox="1"/>
          <p:nvPr/>
        </p:nvSpPr>
        <p:spPr>
          <a:xfrm>
            <a:off x="5631728" y="1177344"/>
            <a:ext cx="3055072"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a:ea typeface="Barlow"/>
                <a:cs typeface="Barlow"/>
                <a:sym typeface="Barlow"/>
              </a:rPr>
              <a:t>ADDRESS</a:t>
            </a:r>
            <a:endParaRPr b="1" i="0" sz="1400" u="none" cap="none" strike="noStrike">
              <a:solidFill>
                <a:schemeClr val="lt1"/>
              </a:solidFill>
              <a:latin typeface="Poppins Light"/>
              <a:ea typeface="Poppins Light"/>
              <a:cs typeface="Poppins Light"/>
              <a:sym typeface="Poppins Light"/>
            </a:endParaRPr>
          </a:p>
        </p:txBody>
      </p:sp>
      <p:cxnSp>
        <p:nvCxnSpPr>
          <p:cNvPr id="545" name="Google Shape;545;p81"/>
          <p:cNvCxnSpPr/>
          <p:nvPr/>
        </p:nvCxnSpPr>
        <p:spPr>
          <a:xfrm>
            <a:off x="5551540" y="3136225"/>
            <a:ext cx="3135260" cy="0"/>
          </a:xfrm>
          <a:prstGeom prst="straightConnector1">
            <a:avLst/>
          </a:prstGeom>
          <a:noFill/>
          <a:ln cap="flat" cmpd="sng" w="9525">
            <a:solidFill>
              <a:srgbClr val="F2F2F2"/>
            </a:solidFill>
            <a:prstDash val="solid"/>
            <a:miter lim="800000"/>
            <a:headEnd len="sm" w="sm" type="none"/>
            <a:tailEnd len="sm" w="sm" type="none"/>
          </a:ln>
        </p:spPr>
      </p:cxnSp>
      <p:cxnSp>
        <p:nvCxnSpPr>
          <p:cNvPr id="546" name="Google Shape;546;p81"/>
          <p:cNvCxnSpPr/>
          <p:nvPr/>
        </p:nvCxnSpPr>
        <p:spPr>
          <a:xfrm>
            <a:off x="5551540" y="2007276"/>
            <a:ext cx="3135260" cy="0"/>
          </a:xfrm>
          <a:prstGeom prst="straightConnector1">
            <a:avLst/>
          </a:prstGeom>
          <a:noFill/>
          <a:ln cap="flat" cmpd="sng" w="9525">
            <a:solidFill>
              <a:srgbClr val="F2F2F2"/>
            </a:solidFill>
            <a:prstDash val="solid"/>
            <a:miter lim="800000"/>
            <a:headEnd len="sm" w="sm" type="none"/>
            <a:tailEnd len="sm" w="sm" type="none"/>
          </a:ln>
        </p:spPr>
      </p:cxnSp>
      <p:sp>
        <p:nvSpPr>
          <p:cNvPr id="547" name="Google Shape;547;p81"/>
          <p:cNvSpPr txBox="1"/>
          <p:nvPr/>
        </p:nvSpPr>
        <p:spPr>
          <a:xfrm>
            <a:off x="5631728" y="1454343"/>
            <a:ext cx="3055050" cy="43875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Poppins Light"/>
                <a:ea typeface="Poppins Light"/>
                <a:cs typeface="Poppins Light"/>
                <a:sym typeface="Poppins Light"/>
              </a:rPr>
              <a:t>401 Edgewater Place, Suite 600 Wakefield, MA 01880</a:t>
            </a:r>
            <a:endParaRPr b="0" i="0" sz="1200" u="none" cap="none" strike="noStrike">
              <a:solidFill>
                <a:schemeClr val="lt1"/>
              </a:solidFill>
              <a:latin typeface="Poppins Light"/>
              <a:ea typeface="Poppins Light"/>
              <a:cs typeface="Poppins Light"/>
              <a:sym typeface="Poppins Light"/>
            </a:endParaRPr>
          </a:p>
        </p:txBody>
      </p:sp>
      <p:sp>
        <p:nvSpPr>
          <p:cNvPr descr="Marker" id="548" name="Google Shape;548;p81"/>
          <p:cNvSpPr/>
          <p:nvPr/>
        </p:nvSpPr>
        <p:spPr>
          <a:xfrm>
            <a:off x="5108300" y="1212374"/>
            <a:ext cx="162407" cy="263805"/>
          </a:xfrm>
          <a:custGeom>
            <a:rect b="b" l="l" r="r" t="t"/>
            <a:pathLst>
              <a:path extrusionOk="0" h="208373" w="128281">
                <a:moveTo>
                  <a:pt x="64141" y="91930"/>
                </a:moveTo>
                <a:cubicBezTo>
                  <a:pt x="48819" y="91930"/>
                  <a:pt x="36562" y="79672"/>
                  <a:pt x="36562" y="64351"/>
                </a:cubicBezTo>
                <a:cubicBezTo>
                  <a:pt x="36562" y="49029"/>
                  <a:pt x="48819" y="36772"/>
                  <a:pt x="64141" y="36772"/>
                </a:cubicBezTo>
                <a:cubicBezTo>
                  <a:pt x="79463" y="36772"/>
                  <a:pt x="91720" y="49029"/>
                  <a:pt x="91720" y="64351"/>
                </a:cubicBezTo>
                <a:cubicBezTo>
                  <a:pt x="91720" y="79672"/>
                  <a:pt x="79463" y="91930"/>
                  <a:pt x="64141" y="91930"/>
                </a:cubicBezTo>
                <a:close/>
                <a:moveTo>
                  <a:pt x="64141" y="0"/>
                </a:moveTo>
                <a:cubicBezTo>
                  <a:pt x="42997" y="0"/>
                  <a:pt x="23079" y="10419"/>
                  <a:pt x="11128" y="28192"/>
                </a:cubicBezTo>
                <a:cubicBezTo>
                  <a:pt x="-823" y="45658"/>
                  <a:pt x="-3274" y="68028"/>
                  <a:pt x="4387" y="87946"/>
                </a:cubicBezTo>
                <a:lnTo>
                  <a:pt x="33498" y="152297"/>
                </a:lnTo>
                <a:lnTo>
                  <a:pt x="58625" y="205003"/>
                </a:lnTo>
                <a:cubicBezTo>
                  <a:pt x="59544" y="207148"/>
                  <a:pt x="61689" y="208374"/>
                  <a:pt x="64141" y="208374"/>
                </a:cubicBezTo>
                <a:cubicBezTo>
                  <a:pt x="66592" y="208374"/>
                  <a:pt x="68737" y="207148"/>
                  <a:pt x="69657" y="205003"/>
                </a:cubicBezTo>
                <a:lnTo>
                  <a:pt x="94784" y="152297"/>
                </a:lnTo>
                <a:lnTo>
                  <a:pt x="123895" y="87946"/>
                </a:lnTo>
                <a:cubicBezTo>
                  <a:pt x="131556" y="68028"/>
                  <a:pt x="129105" y="45658"/>
                  <a:pt x="117154" y="28192"/>
                </a:cubicBezTo>
                <a:cubicBezTo>
                  <a:pt x="105203" y="10419"/>
                  <a:pt x="85285" y="0"/>
                  <a:pt x="64141"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Light"/>
              <a:ea typeface="Poppins Light"/>
              <a:cs typeface="Poppins Light"/>
              <a:sym typeface="Poppins Light"/>
            </a:endParaRPr>
          </a:p>
        </p:txBody>
      </p:sp>
      <p:sp>
        <p:nvSpPr>
          <p:cNvPr id="549" name="Google Shape;549;p81"/>
          <p:cNvSpPr txBox="1"/>
          <p:nvPr/>
        </p:nvSpPr>
        <p:spPr>
          <a:xfrm>
            <a:off x="677501" y="2952375"/>
            <a:ext cx="3536851" cy="30008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Poppins Light"/>
                <a:ea typeface="Poppins Light"/>
                <a:cs typeface="Poppins Light"/>
                <a:sym typeface="Poppins Light"/>
              </a:rPr>
              <a:t>FOR YOUR ATTENTION</a:t>
            </a:r>
            <a:endParaRPr b="0" i="0" sz="1500" u="none" cap="none" strike="noStrike">
              <a:solidFill>
                <a:schemeClr val="lt1"/>
              </a:solidFill>
              <a:latin typeface="Poppins Light"/>
              <a:ea typeface="Poppins Light"/>
              <a:cs typeface="Poppins Light"/>
              <a:sym typeface="Poppins Light"/>
            </a:endParaRPr>
          </a:p>
        </p:txBody>
      </p:sp>
      <p:sp>
        <p:nvSpPr>
          <p:cNvPr id="550" name="Google Shape;550;p81"/>
          <p:cNvSpPr/>
          <p:nvPr/>
        </p:nvSpPr>
        <p:spPr>
          <a:xfrm>
            <a:off x="5057912" y="2341322"/>
            <a:ext cx="263182" cy="263805"/>
          </a:xfrm>
          <a:custGeom>
            <a:rect b="b" l="l" r="r" t="t"/>
            <a:pathLst>
              <a:path extrusionOk="0" h="245261" w="244683">
                <a:moveTo>
                  <a:pt x="189219" y="145555"/>
                </a:moveTo>
                <a:cubicBezTo>
                  <a:pt x="192896" y="145555"/>
                  <a:pt x="196267" y="147087"/>
                  <a:pt x="198718" y="149539"/>
                </a:cubicBezTo>
                <a:lnTo>
                  <a:pt x="241006" y="191826"/>
                </a:lnTo>
                <a:cubicBezTo>
                  <a:pt x="243457" y="194278"/>
                  <a:pt x="244683" y="197648"/>
                  <a:pt x="244683" y="201326"/>
                </a:cubicBezTo>
                <a:cubicBezTo>
                  <a:pt x="244683" y="205003"/>
                  <a:pt x="243151" y="208374"/>
                  <a:pt x="240700" y="210825"/>
                </a:cubicBezTo>
                <a:lnTo>
                  <a:pt x="236103" y="215422"/>
                </a:lnTo>
                <a:lnTo>
                  <a:pt x="175123" y="154442"/>
                </a:lnTo>
                <a:lnTo>
                  <a:pt x="179719" y="149539"/>
                </a:lnTo>
                <a:cubicBezTo>
                  <a:pt x="182171" y="147087"/>
                  <a:pt x="185542" y="145555"/>
                  <a:pt x="189219" y="145555"/>
                </a:cubicBezTo>
                <a:close/>
                <a:moveTo>
                  <a:pt x="20375" y="18080"/>
                </a:moveTo>
                <a:lnTo>
                  <a:pt x="81355" y="79060"/>
                </a:lnTo>
                <a:lnTo>
                  <a:pt x="71856" y="88253"/>
                </a:lnTo>
                <a:cubicBezTo>
                  <a:pt x="70630" y="89479"/>
                  <a:pt x="70017" y="91317"/>
                  <a:pt x="70017" y="92849"/>
                </a:cubicBezTo>
                <a:cubicBezTo>
                  <a:pt x="70017" y="94382"/>
                  <a:pt x="70630" y="96220"/>
                  <a:pt x="71856" y="97446"/>
                </a:cubicBezTo>
                <a:lnTo>
                  <a:pt x="147851" y="173135"/>
                </a:lnTo>
                <a:cubicBezTo>
                  <a:pt x="149077" y="174360"/>
                  <a:pt x="150915" y="174973"/>
                  <a:pt x="152448" y="174973"/>
                </a:cubicBezTo>
                <a:cubicBezTo>
                  <a:pt x="153980" y="174973"/>
                  <a:pt x="155818" y="174360"/>
                  <a:pt x="157044" y="173135"/>
                </a:cubicBezTo>
                <a:lnTo>
                  <a:pt x="166237" y="163635"/>
                </a:lnTo>
                <a:lnTo>
                  <a:pt x="226911" y="224615"/>
                </a:lnTo>
                <a:lnTo>
                  <a:pt x="218637" y="232889"/>
                </a:lnTo>
                <a:cubicBezTo>
                  <a:pt x="210670" y="241469"/>
                  <a:pt x="199025" y="246066"/>
                  <a:pt x="187381" y="245146"/>
                </a:cubicBezTo>
                <a:cubicBezTo>
                  <a:pt x="169914" y="243921"/>
                  <a:pt x="153673" y="238405"/>
                  <a:pt x="138352" y="230744"/>
                </a:cubicBezTo>
                <a:cubicBezTo>
                  <a:pt x="131610" y="227067"/>
                  <a:pt x="125175" y="223083"/>
                  <a:pt x="119046" y="218487"/>
                </a:cubicBezTo>
                <a:cubicBezTo>
                  <a:pt x="82275" y="192440"/>
                  <a:pt x="50712" y="159652"/>
                  <a:pt x="25585" y="121961"/>
                </a:cubicBezTo>
                <a:cubicBezTo>
                  <a:pt x="18537" y="111848"/>
                  <a:pt x="12102" y="101123"/>
                  <a:pt x="7199" y="89785"/>
                </a:cubicBezTo>
                <a:cubicBezTo>
                  <a:pt x="2602" y="76915"/>
                  <a:pt x="-769" y="63738"/>
                  <a:pt x="151" y="49949"/>
                </a:cubicBezTo>
                <a:cubicBezTo>
                  <a:pt x="457" y="41675"/>
                  <a:pt x="4134" y="34014"/>
                  <a:pt x="10263" y="28192"/>
                </a:cubicBezTo>
                <a:cubicBezTo>
                  <a:pt x="12714" y="25741"/>
                  <a:pt x="16392" y="22064"/>
                  <a:pt x="20375" y="18080"/>
                </a:cubicBezTo>
                <a:close/>
                <a:moveTo>
                  <a:pt x="43970" y="0"/>
                </a:moveTo>
                <a:cubicBezTo>
                  <a:pt x="47341" y="0"/>
                  <a:pt x="50711" y="1532"/>
                  <a:pt x="53163" y="3984"/>
                </a:cubicBezTo>
                <a:lnTo>
                  <a:pt x="95451" y="45965"/>
                </a:lnTo>
                <a:cubicBezTo>
                  <a:pt x="97902" y="48416"/>
                  <a:pt x="99434" y="51787"/>
                  <a:pt x="99434" y="55464"/>
                </a:cubicBezTo>
                <a:cubicBezTo>
                  <a:pt x="99434" y="59141"/>
                  <a:pt x="97902" y="62512"/>
                  <a:pt x="95451" y="64964"/>
                </a:cubicBezTo>
                <a:lnTo>
                  <a:pt x="90854" y="69560"/>
                </a:lnTo>
                <a:lnTo>
                  <a:pt x="29874" y="8580"/>
                </a:lnTo>
                <a:lnTo>
                  <a:pt x="34470" y="3984"/>
                </a:lnTo>
                <a:cubicBezTo>
                  <a:pt x="36922" y="1532"/>
                  <a:pt x="40599" y="0"/>
                  <a:pt x="4397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Light"/>
              <a:ea typeface="Poppins Light"/>
              <a:cs typeface="Poppins Light"/>
              <a:sym typeface="Poppins Light"/>
            </a:endParaRPr>
          </a:p>
        </p:txBody>
      </p:sp>
      <p:sp>
        <p:nvSpPr>
          <p:cNvPr descr="Envelope" id="551" name="Google Shape;551;p81"/>
          <p:cNvSpPr/>
          <p:nvPr/>
        </p:nvSpPr>
        <p:spPr>
          <a:xfrm>
            <a:off x="5034323" y="3493547"/>
            <a:ext cx="310359" cy="217252"/>
          </a:xfrm>
          <a:custGeom>
            <a:rect b="b" l="l" r="r" t="t"/>
            <a:pathLst>
              <a:path extrusionOk="0" h="171602" w="245145">
                <a:moveTo>
                  <a:pt x="0" y="0"/>
                </a:moveTo>
                <a:lnTo>
                  <a:pt x="0" y="171602"/>
                </a:lnTo>
                <a:lnTo>
                  <a:pt x="245146" y="171602"/>
                </a:lnTo>
                <a:lnTo>
                  <a:pt x="245146" y="0"/>
                </a:lnTo>
                <a:lnTo>
                  <a:pt x="0" y="0"/>
                </a:lnTo>
                <a:close/>
                <a:moveTo>
                  <a:pt x="126863" y="106945"/>
                </a:moveTo>
                <a:cubicBezTo>
                  <a:pt x="124412" y="109396"/>
                  <a:pt x="120734" y="109396"/>
                  <a:pt x="118283" y="106945"/>
                </a:cubicBezTo>
                <a:lnTo>
                  <a:pt x="27579" y="18386"/>
                </a:lnTo>
                <a:lnTo>
                  <a:pt x="217873" y="18386"/>
                </a:lnTo>
                <a:lnTo>
                  <a:pt x="126863" y="106945"/>
                </a:lnTo>
                <a:close/>
                <a:moveTo>
                  <a:pt x="78140" y="84882"/>
                </a:moveTo>
                <a:lnTo>
                  <a:pt x="18386" y="144942"/>
                </a:lnTo>
                <a:lnTo>
                  <a:pt x="18386" y="26353"/>
                </a:lnTo>
                <a:lnTo>
                  <a:pt x="78140" y="84882"/>
                </a:lnTo>
                <a:close/>
                <a:moveTo>
                  <a:pt x="87027" y="93462"/>
                </a:moveTo>
                <a:lnTo>
                  <a:pt x="110009" y="115831"/>
                </a:lnTo>
                <a:cubicBezTo>
                  <a:pt x="113686" y="119202"/>
                  <a:pt x="118283" y="121041"/>
                  <a:pt x="122879" y="121041"/>
                </a:cubicBezTo>
                <a:cubicBezTo>
                  <a:pt x="127476" y="121041"/>
                  <a:pt x="132072" y="119202"/>
                  <a:pt x="135750" y="115831"/>
                </a:cubicBezTo>
                <a:lnTo>
                  <a:pt x="158732" y="93462"/>
                </a:lnTo>
                <a:lnTo>
                  <a:pt x="218180" y="153216"/>
                </a:lnTo>
                <a:lnTo>
                  <a:pt x="27272" y="153216"/>
                </a:lnTo>
                <a:lnTo>
                  <a:pt x="87027" y="93462"/>
                </a:lnTo>
                <a:close/>
                <a:moveTo>
                  <a:pt x="167006" y="84882"/>
                </a:moveTo>
                <a:lnTo>
                  <a:pt x="226760" y="26660"/>
                </a:lnTo>
                <a:lnTo>
                  <a:pt x="226760" y="144636"/>
                </a:lnTo>
                <a:lnTo>
                  <a:pt x="167006" y="84882"/>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Light"/>
              <a:ea typeface="Poppins Light"/>
              <a:cs typeface="Poppins Light"/>
              <a:sym typeface="Poppins Light"/>
            </a:endParaRPr>
          </a:p>
        </p:txBody>
      </p:sp>
      <p:pic>
        <p:nvPicPr>
          <p:cNvPr id="552" name="Google Shape;552;p81"/>
          <p:cNvPicPr preferRelativeResize="0"/>
          <p:nvPr/>
        </p:nvPicPr>
        <p:blipFill rotWithShape="1">
          <a:blip r:embed="rId3">
            <a:alphaModFix/>
          </a:blip>
          <a:srcRect b="0" l="0" r="0" t="0"/>
          <a:stretch/>
        </p:blipFill>
        <p:spPr>
          <a:xfrm>
            <a:off x="790921" y="1051238"/>
            <a:ext cx="1256531" cy="3957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nvSpPr>
        <p:spPr>
          <a:xfrm rot="-5400000">
            <a:off x="1718725" y="3914850"/>
            <a:ext cx="1998000" cy="15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u="sng">
                <a:solidFill>
                  <a:schemeClr val="hlink"/>
                </a:solidFill>
                <a:hlinkClick r:id="rId3"/>
              </a:rPr>
              <a:t>https://www.flickr.com/photos/12495774@N02/3899511543</a:t>
            </a:r>
            <a:endParaRPr sz="500"/>
          </a:p>
        </p:txBody>
      </p:sp>
      <p:pic>
        <p:nvPicPr>
          <p:cNvPr id="142" name="Google Shape;142;p27"/>
          <p:cNvPicPr preferRelativeResize="0"/>
          <p:nvPr/>
        </p:nvPicPr>
        <p:blipFill>
          <a:blip r:embed="rId4">
            <a:alphaModFix/>
          </a:blip>
          <a:stretch>
            <a:fillRect/>
          </a:stretch>
        </p:blipFill>
        <p:spPr>
          <a:xfrm>
            <a:off x="2794975" y="152400"/>
            <a:ext cx="3629025" cy="4838700"/>
          </a:xfrm>
          <a:prstGeom prst="rect">
            <a:avLst/>
          </a:prstGeom>
          <a:noFill/>
          <a:ln>
            <a:noFill/>
          </a:ln>
        </p:spPr>
      </p:pic>
      <p:sp>
        <p:nvSpPr>
          <p:cNvPr id="143" name="Google Shape;143;p27"/>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nvSpPr>
        <p:spPr>
          <a:xfrm rot="-5398881">
            <a:off x="424557" y="3689482"/>
            <a:ext cx="1843200" cy="181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u="sng">
                <a:solidFill>
                  <a:schemeClr val="hlink"/>
                </a:solidFill>
                <a:hlinkClick r:id="rId3"/>
              </a:rPr>
              <a:t>https://www.flickr.com/photos/41894172356@N01/73752367</a:t>
            </a:r>
            <a:endParaRPr sz="500"/>
          </a:p>
        </p:txBody>
      </p:sp>
      <p:pic>
        <p:nvPicPr>
          <p:cNvPr id="149" name="Google Shape;149;p28"/>
          <p:cNvPicPr preferRelativeResize="0"/>
          <p:nvPr/>
        </p:nvPicPr>
        <p:blipFill>
          <a:blip r:embed="rId4">
            <a:alphaModFix/>
          </a:blip>
          <a:stretch>
            <a:fillRect/>
          </a:stretch>
        </p:blipFill>
        <p:spPr>
          <a:xfrm>
            <a:off x="1437350" y="0"/>
            <a:ext cx="6269300" cy="4701975"/>
          </a:xfrm>
          <a:prstGeom prst="rect">
            <a:avLst/>
          </a:prstGeom>
          <a:noFill/>
          <a:ln>
            <a:noFill/>
          </a:ln>
        </p:spPr>
      </p:pic>
      <p:sp>
        <p:nvSpPr>
          <p:cNvPr id="150" name="Google Shape;150;p28"/>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9"/>
          <p:cNvPicPr preferRelativeResize="0"/>
          <p:nvPr/>
        </p:nvPicPr>
        <p:blipFill>
          <a:blip r:embed="rId3">
            <a:alphaModFix/>
          </a:blip>
          <a:stretch>
            <a:fillRect/>
          </a:stretch>
        </p:blipFill>
        <p:spPr>
          <a:xfrm>
            <a:off x="944100" y="0"/>
            <a:ext cx="6886448" cy="4592400"/>
          </a:xfrm>
          <a:prstGeom prst="rect">
            <a:avLst/>
          </a:prstGeom>
          <a:noFill/>
          <a:ln>
            <a:noFill/>
          </a:ln>
        </p:spPr>
      </p:pic>
      <p:sp>
        <p:nvSpPr>
          <p:cNvPr id="156" name="Google Shape;156;p29"/>
          <p:cNvSpPr txBox="1"/>
          <p:nvPr/>
        </p:nvSpPr>
        <p:spPr>
          <a:xfrm>
            <a:off x="1243275" y="4592400"/>
            <a:ext cx="58653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u="sng">
                <a:solidFill>
                  <a:schemeClr val="hlink"/>
                </a:solidFill>
                <a:hlinkClick r:id="rId4"/>
              </a:rPr>
              <a:t>https://trailhead.salesforce.com/pt-BR/content/learn/modules/get_ready_for_dreamforce_onsite/get_ready_for_dreamforce_onsite_get_to_know_the_campus</a:t>
            </a:r>
            <a:endParaRPr sz="600"/>
          </a:p>
        </p:txBody>
      </p:sp>
      <p:sp>
        <p:nvSpPr>
          <p:cNvPr id="157" name="Google Shape;157;p29"/>
          <p:cNvSpPr txBox="1"/>
          <p:nvPr>
            <p:ph idx="12" type="sldNum"/>
          </p:nvPr>
        </p:nvSpPr>
        <p:spPr>
          <a:xfrm>
            <a:off x="3592800" y="4769375"/>
            <a:ext cx="19584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r>
              <a:rPr lang="en"/>
              <a:t>@jkuemerle@infosec.exchange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